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19" r:id="rId3"/>
    <p:sldId id="320" r:id="rId4"/>
    <p:sldId id="321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6" r:id="rId15"/>
    <p:sldId id="337" r:id="rId16"/>
    <p:sldId id="338" r:id="rId17"/>
  </p:sldIdLst>
  <p:sldSz cx="9144000" cy="6858000" type="screen4x3"/>
  <p:notesSz cx="6858000" cy="994727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2D1BB5"/>
    <a:srgbClr val="0BC52E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92" autoAdjust="0"/>
  </p:normalViewPr>
  <p:slideViewPr>
    <p:cSldViewPr>
      <p:cViewPr>
        <p:scale>
          <a:sx n="80" d="100"/>
          <a:sy n="80" d="100"/>
        </p:scale>
        <p:origin x="-762" y="-6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pl-PL" smtClean="0"/>
              <a:t>Wykład II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pl-PL" smtClean="0"/>
              <a:t>Fundacja Praesterno</a:t>
            </a:r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pl-PL" smtClean="0"/>
              <a:t>Materiał dla uczestników programu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8BFA6-5812-49FA-B224-58B6A65934F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6009391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pl-PL" smtClean="0"/>
              <a:t>Wykład II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pl-PL" smtClean="0"/>
              <a:t>Fundacja Praesterno</a:t>
            </a:r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pl-PL" smtClean="0"/>
              <a:t>Materiał dla uczestników programu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D655BC-5D1A-4B48-870A-5497E447DE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21686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daty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pl-PL" smtClean="0"/>
              <a:t>Fundacja Praesterno</a:t>
            </a:r>
            <a:endParaRPr lang="pl-PL"/>
          </a:p>
        </p:txBody>
      </p:sp>
      <p:sp>
        <p:nvSpPr>
          <p:cNvPr id="7" name="Symbol zastępczy nagłówka 6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pl-PL" smtClean="0"/>
              <a:t>Wykład II</a:t>
            </a:r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l-PL" smtClean="0"/>
              <a:t>Materiał dla uczestników programu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AD655BC-5D1A-4B48-870A-5497E447DEE4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236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C82B7-5C46-497B-B0FC-A4F739C0C56A}" type="datetime1">
              <a:rPr lang="pl-PL" smtClean="0"/>
              <a:t>2013-09-13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Fundacja Praesterno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5819-0DCA-4A05-A82B-75AB19D1C121}" type="slidenum">
              <a:rPr lang="pl-PL" smtClean="0"/>
              <a:t>‹#›</a:t>
            </a:fld>
            <a:endParaRPr lang="pl-PL" dirty="0"/>
          </a:p>
        </p:txBody>
      </p:sp>
      <p:pic>
        <p:nvPicPr>
          <p:cNvPr id="19" name="Picture 2" descr="banerek_-_Urzad_Marszalkowski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777" y="332740"/>
            <a:ext cx="163068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 Box 3"/>
          <p:cNvSpPr txBox="1">
            <a:spLocks noChangeArrowheads="1"/>
          </p:cNvSpPr>
          <p:nvPr userDrawn="1"/>
        </p:nvSpPr>
        <p:spPr bwMode="auto">
          <a:xfrm>
            <a:off x="7236296" y="310235"/>
            <a:ext cx="1784658" cy="656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</a:pPr>
            <a:r>
              <a:rPr lang="pl-PL" sz="900" dirty="0" smtClean="0">
                <a:solidFill>
                  <a:srgbClr val="365F91"/>
                </a:solidFill>
                <a:effectLst/>
                <a:latin typeface="Arial Black"/>
                <a:ea typeface="Calibri"/>
                <a:cs typeface="Times New Roman"/>
              </a:rPr>
              <a:t>Fundacja </a:t>
            </a:r>
            <a:r>
              <a:rPr lang="pl-PL" sz="900" dirty="0">
                <a:solidFill>
                  <a:srgbClr val="365F91"/>
                </a:solidFill>
                <a:effectLst/>
                <a:latin typeface="Arial Black"/>
                <a:ea typeface="Calibri"/>
                <a:cs typeface="Times New Roman"/>
              </a:rPr>
              <a:t/>
            </a:r>
            <a:br>
              <a:rPr lang="pl-PL" sz="900" dirty="0">
                <a:solidFill>
                  <a:srgbClr val="365F91"/>
                </a:solidFill>
                <a:effectLst/>
                <a:latin typeface="Arial Black"/>
                <a:ea typeface="Calibri"/>
                <a:cs typeface="Times New Roman"/>
              </a:rPr>
            </a:br>
            <a:r>
              <a:rPr lang="pl-PL" sz="900" dirty="0">
                <a:solidFill>
                  <a:srgbClr val="365F91"/>
                </a:solidFill>
                <a:effectLst/>
                <a:latin typeface="Arial Black"/>
                <a:ea typeface="Calibri"/>
                <a:cs typeface="Times New Roman"/>
              </a:rPr>
              <a:t>PRAESTERNO</a:t>
            </a:r>
            <a:endParaRPr lang="pl-PL" sz="1100" dirty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l-PL" sz="1100" dirty="0">
                <a:effectLst/>
                <a:latin typeface="Calibri"/>
                <a:ea typeface="Calibri"/>
                <a:cs typeface="Times New Roman"/>
              </a:rPr>
              <a:t> </a:t>
            </a:r>
          </a:p>
        </p:txBody>
      </p:sp>
      <p:pic>
        <p:nvPicPr>
          <p:cNvPr id="22" name="Obraz 21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0334" y="332740"/>
            <a:ext cx="751840" cy="57213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Łącznik prostoliniowy 2"/>
          <p:cNvCxnSpPr/>
          <p:nvPr userDrawn="1"/>
        </p:nvCxnSpPr>
        <p:spPr>
          <a:xfrm>
            <a:off x="251777" y="966825"/>
            <a:ext cx="8769177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6654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CC878-0E5F-40DA-807E-0C5E9B9EFD47}" type="datetime1">
              <a:rPr lang="pl-PL" smtClean="0"/>
              <a:t>2013-09-13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Fundacja Praesterno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5819-0DCA-4A05-A82B-75AB19D1C12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88294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E464A-7045-42CE-A0E9-F01917B3AE79}" type="datetime1">
              <a:rPr lang="pl-PL" smtClean="0"/>
              <a:t>2013-09-13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Fundacja Praesterno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5819-0DCA-4A05-A82B-75AB19D1C12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52895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470EE-861B-4800-BBE6-14780CA62CBC}" type="datetime1">
              <a:rPr lang="pl-PL" smtClean="0"/>
              <a:t>2013-09-13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Fundacja Praesterno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5819-0DCA-4A05-A82B-75AB19D1C12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08673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8BE3-F61F-4468-BDA1-8EDAFC998AFD}" type="datetime1">
              <a:rPr lang="pl-PL" smtClean="0"/>
              <a:t>2013-09-13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Fundacja Praesterno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5819-0DCA-4A05-A82B-75AB19D1C12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00158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6116D-8066-43F7-96DF-513499852BC4}" type="datetime1">
              <a:rPr lang="pl-PL" smtClean="0"/>
              <a:t>2013-09-13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Fundacja Praesterno</a:t>
            </a:r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5819-0DCA-4A05-A82B-75AB19D1C12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79277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180B1-F7E6-4CA5-8B5F-3BEF49EC8310}" type="datetime1">
              <a:rPr lang="pl-PL" smtClean="0"/>
              <a:t>2013-09-13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Fundacja Praesterno</a:t>
            </a:r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5819-0DCA-4A05-A82B-75AB19D1C12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81983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7D199-6FA0-41DF-BF64-4B978CAE5D70}" type="datetime1">
              <a:rPr lang="pl-PL" smtClean="0"/>
              <a:t>2013-09-13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Fundacja Praesterno</a:t>
            </a:r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5819-0DCA-4A05-A82B-75AB19D1C12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56407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64A72-BF4B-48C5-BCDA-CCA8E1FAC840}" type="datetime1">
              <a:rPr lang="pl-PL" smtClean="0"/>
              <a:t>2013-09-13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Fundacja Praesterno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5819-0DCA-4A05-A82B-75AB19D1C12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43696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E7E07-51C2-4CBA-B755-C2106831825F}" type="datetime1">
              <a:rPr lang="pl-PL" smtClean="0"/>
              <a:t>2013-09-13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Fundacja Praesterno</a:t>
            </a:r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5819-0DCA-4A05-A82B-75AB19D1C12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98966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9B01C-CAE3-4921-A76E-37BE1B472C02}" type="datetime1">
              <a:rPr lang="pl-PL" smtClean="0"/>
              <a:t>2013-09-13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Fundacja Praesterno</a:t>
            </a:r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85819-0DCA-4A05-A82B-75AB19D1C12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03370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D149B-15C1-43BA-BEB4-DF9C1FFE77F9}" type="datetime1">
              <a:rPr lang="pl-PL" smtClean="0"/>
              <a:t>2013-09-13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Fundacja Praesterno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85819-0DCA-4A05-A82B-75AB19D1C121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52498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827584" y="1196752"/>
            <a:ext cx="7475922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b="1" i="1" dirty="0">
                <a:solidFill>
                  <a:srgbClr val="002060"/>
                </a:solidFill>
              </a:rPr>
              <a:t>Przyczyny zaburzeń nastroju, specyfika symptomów </a:t>
            </a:r>
            <a:endParaRPr lang="pl-PL" sz="4000" b="1" i="1" dirty="0" smtClean="0">
              <a:solidFill>
                <a:srgbClr val="002060"/>
              </a:solidFill>
            </a:endParaRPr>
          </a:p>
          <a:p>
            <a:pPr algn="ctr"/>
            <a:r>
              <a:rPr lang="pl-PL" sz="4000" b="1" i="1" dirty="0" smtClean="0">
                <a:solidFill>
                  <a:srgbClr val="002060"/>
                </a:solidFill>
              </a:rPr>
              <a:t>u dzieci i młodzieży</a:t>
            </a:r>
          </a:p>
          <a:p>
            <a:pPr algn="ctr"/>
            <a:r>
              <a:rPr lang="pl-PL" sz="4000" b="1" i="1" dirty="0" smtClean="0">
                <a:solidFill>
                  <a:srgbClr val="002060"/>
                </a:solidFill>
              </a:rPr>
              <a:t>Wykład </a:t>
            </a:r>
            <a:r>
              <a:rPr lang="pl-PL" sz="4000" b="1" i="1" dirty="0">
                <a:solidFill>
                  <a:srgbClr val="002060"/>
                </a:solidFill>
              </a:rPr>
              <a:t>nr 2</a:t>
            </a:r>
            <a:endParaRPr lang="pl-PL" sz="4000" b="1" i="1" dirty="0" smtClean="0">
              <a:solidFill>
                <a:srgbClr val="002060"/>
              </a:solidFill>
            </a:endParaRPr>
          </a:p>
          <a:p>
            <a:pPr algn="ctr"/>
            <a:endParaRPr lang="pl-PL" sz="3200" b="1" i="1" dirty="0" smtClean="0">
              <a:solidFill>
                <a:srgbClr val="002060"/>
              </a:solidFill>
            </a:endParaRPr>
          </a:p>
          <a:p>
            <a:pPr algn="ctr"/>
            <a:r>
              <a:rPr lang="pl-PL" sz="2800" b="1" i="1" dirty="0" smtClean="0">
                <a:solidFill>
                  <a:srgbClr val="002060"/>
                </a:solidFill>
              </a:rPr>
              <a:t>w </a:t>
            </a:r>
            <a:r>
              <a:rPr lang="pl-PL" sz="2800" b="1" i="1" dirty="0">
                <a:solidFill>
                  <a:srgbClr val="002060"/>
                </a:solidFill>
              </a:rPr>
              <a:t>ramach programu</a:t>
            </a:r>
          </a:p>
          <a:p>
            <a:pPr algn="ctr"/>
            <a:r>
              <a:rPr lang="pl-PL" sz="2800" b="1" i="1" dirty="0">
                <a:solidFill>
                  <a:srgbClr val="002060"/>
                </a:solidFill>
              </a:rPr>
              <a:t>„PROFILAKTYKA ZABURZEŃ DEPRESYJNYCH WŚRÓD MŁODZIEŻY W WIEKU 16 – 17 LAT</a:t>
            </a:r>
            <a:r>
              <a:rPr lang="pl-PL" sz="2800" b="1" i="1" dirty="0" smtClean="0">
                <a:solidFill>
                  <a:srgbClr val="002060"/>
                </a:solidFill>
              </a:rPr>
              <a:t>”</a:t>
            </a:r>
          </a:p>
          <a:p>
            <a:pPr algn="ctr"/>
            <a:r>
              <a:rPr lang="pl-PL" sz="2800" b="1" i="1" dirty="0" smtClean="0">
                <a:solidFill>
                  <a:srgbClr val="002060"/>
                </a:solidFill>
              </a:rPr>
              <a:t>finansowanego ze środków Samorządu Województwa Lubelskiego</a:t>
            </a:r>
            <a:endParaRPr lang="pl-PL" sz="28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4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053284" y="1052736"/>
            <a:ext cx="7283498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b="1" i="1" spc="110" dirty="0" smtClean="0">
                <a:solidFill>
                  <a:srgbClr val="002060"/>
                </a:solidFill>
              </a:rPr>
              <a:t>Cechy </a:t>
            </a:r>
            <a:r>
              <a:rPr lang="pl-PL" sz="2800" b="1" i="1" spc="110" dirty="0">
                <a:solidFill>
                  <a:srgbClr val="002060"/>
                </a:solidFill>
              </a:rPr>
              <a:t>depresji młodzieńczej </a:t>
            </a:r>
            <a:r>
              <a:rPr lang="pl-PL" sz="2800" b="1" i="1" spc="110" dirty="0" smtClean="0">
                <a:solidFill>
                  <a:srgbClr val="002060"/>
                </a:solidFill>
              </a:rPr>
              <a:t>(6)</a:t>
            </a:r>
          </a:p>
          <a:p>
            <a:pPr algn="just"/>
            <a:endParaRPr lang="pl-PL" sz="2800" i="1" spc="110" dirty="0" smtClean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l-PL" sz="2600" i="1" spc="110" dirty="0" smtClean="0">
                <a:solidFill>
                  <a:srgbClr val="002060"/>
                </a:solidFill>
              </a:rPr>
              <a:t>W </a:t>
            </a:r>
            <a:r>
              <a:rPr lang="pl-PL" sz="2600" i="1" spc="110" dirty="0">
                <a:solidFill>
                  <a:srgbClr val="002060"/>
                </a:solidFill>
              </a:rPr>
              <a:t>przypadku młodzieży rejestrowane są również uznawane za symptom depresji zachowania antyspołeczne, agresja, drażliwość, chęć ucieczki z domu, kłopoty w szkole, nadużywanie substancji psychoaktywnych. Tak więc zdarza się, że pod </a:t>
            </a:r>
            <a:r>
              <a:rPr lang="pl-PL" sz="2600" i="1" spc="110" dirty="0" err="1">
                <a:solidFill>
                  <a:srgbClr val="002060"/>
                </a:solidFill>
              </a:rPr>
              <a:t>zachowaniami</a:t>
            </a:r>
            <a:r>
              <a:rPr lang="pl-PL" sz="2600" i="1" spc="110" dirty="0">
                <a:solidFill>
                  <a:srgbClr val="002060"/>
                </a:solidFill>
              </a:rPr>
              <a:t> sygnalizującymi niedostosowanie u młodzieży skrywa się depresja.</a:t>
            </a:r>
          </a:p>
        </p:txBody>
      </p:sp>
    </p:spTree>
    <p:extLst>
      <p:ext uri="{BB962C8B-B14F-4D97-AF65-F5344CB8AC3E}">
        <p14:creationId xmlns:p14="http://schemas.microsoft.com/office/powerpoint/2010/main" val="131151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053284" y="1052736"/>
            <a:ext cx="7283498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b="1" i="1" spc="110" dirty="0" smtClean="0">
                <a:solidFill>
                  <a:srgbClr val="002060"/>
                </a:solidFill>
              </a:rPr>
              <a:t>Cechy </a:t>
            </a:r>
            <a:r>
              <a:rPr lang="pl-PL" sz="2800" b="1" i="1" spc="110" dirty="0">
                <a:solidFill>
                  <a:srgbClr val="002060"/>
                </a:solidFill>
              </a:rPr>
              <a:t>depresji młodzieńczej </a:t>
            </a:r>
            <a:r>
              <a:rPr lang="pl-PL" sz="2800" b="1" i="1" spc="110" dirty="0" smtClean="0">
                <a:solidFill>
                  <a:srgbClr val="002060"/>
                </a:solidFill>
              </a:rPr>
              <a:t>(7)</a:t>
            </a:r>
          </a:p>
          <a:p>
            <a:pPr algn="just"/>
            <a:endParaRPr lang="pl-PL" sz="2800" i="1" spc="110" dirty="0" smtClean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l-PL" sz="2600" i="1" spc="110" dirty="0" smtClean="0">
                <a:solidFill>
                  <a:srgbClr val="002060"/>
                </a:solidFill>
              </a:rPr>
              <a:t>Cechą </a:t>
            </a:r>
            <a:r>
              <a:rPr lang="pl-PL" sz="2600" i="1" spc="110" dirty="0">
                <a:solidFill>
                  <a:srgbClr val="002060"/>
                </a:solidFill>
              </a:rPr>
              <a:t>charakterystyczną u młodzieży jest również wycofanie się społeczne, zamartwianie się, narzekanie na stan zdrowia, problemy z samooceną, szczególnie dotykające młode dojrzewające dziewczęta z negatywnym obrazem własnego ciała.</a:t>
            </a:r>
          </a:p>
        </p:txBody>
      </p:sp>
    </p:spTree>
    <p:extLst>
      <p:ext uri="{BB962C8B-B14F-4D97-AF65-F5344CB8AC3E}">
        <p14:creationId xmlns:p14="http://schemas.microsoft.com/office/powerpoint/2010/main" val="283346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053284" y="1052736"/>
            <a:ext cx="7283498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b="1" i="1" spc="110" dirty="0" smtClean="0">
                <a:solidFill>
                  <a:srgbClr val="002060"/>
                </a:solidFill>
              </a:rPr>
              <a:t>Cechy </a:t>
            </a:r>
            <a:r>
              <a:rPr lang="pl-PL" sz="2800" b="1" i="1" spc="110" dirty="0">
                <a:solidFill>
                  <a:srgbClr val="002060"/>
                </a:solidFill>
              </a:rPr>
              <a:t>depresji młodzieńczej </a:t>
            </a:r>
            <a:r>
              <a:rPr lang="pl-PL" sz="2800" b="1" i="1" spc="110" dirty="0" smtClean="0">
                <a:solidFill>
                  <a:srgbClr val="002060"/>
                </a:solidFill>
              </a:rPr>
              <a:t>(8)</a:t>
            </a:r>
          </a:p>
          <a:p>
            <a:pPr algn="just"/>
            <a:endParaRPr lang="pl-PL" sz="2800" i="1" spc="110" dirty="0" smtClean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l-PL" sz="2600" i="1" spc="110" dirty="0" smtClean="0">
                <a:solidFill>
                  <a:srgbClr val="002060"/>
                </a:solidFill>
              </a:rPr>
              <a:t>Próby </a:t>
            </a:r>
            <a:r>
              <a:rPr lang="pl-PL" sz="2600" i="1" spc="110" dirty="0">
                <a:solidFill>
                  <a:srgbClr val="002060"/>
                </a:solidFill>
              </a:rPr>
              <a:t>samobójcze u nastolatków mogą mieć podłoże w czynnikach społecznych – samobójcza próba przyjaciela lub nagłośnione samobójstwo osoby publicznej.</a:t>
            </a:r>
          </a:p>
        </p:txBody>
      </p:sp>
    </p:spTree>
    <p:extLst>
      <p:ext uri="{BB962C8B-B14F-4D97-AF65-F5344CB8AC3E}">
        <p14:creationId xmlns:p14="http://schemas.microsoft.com/office/powerpoint/2010/main" val="99667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053284" y="1412776"/>
            <a:ext cx="7283498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b="1" i="1" spc="110" dirty="0" smtClean="0">
                <a:solidFill>
                  <a:srgbClr val="002060"/>
                </a:solidFill>
              </a:rPr>
              <a:t>Reguła SMART.</a:t>
            </a:r>
            <a:endParaRPr lang="pl-PL" sz="2800" b="1" i="1" spc="110" dirty="0" smtClean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l-PL" sz="2600" i="1" spc="110" dirty="0">
                <a:solidFill>
                  <a:srgbClr val="002060"/>
                </a:solidFill>
              </a:rPr>
              <a:t>Aby cel był możliwy do osiągnięcia musi </a:t>
            </a:r>
            <a:r>
              <a:rPr lang="pl-PL" sz="2600" i="1" spc="110" dirty="0" smtClean="0">
                <a:solidFill>
                  <a:srgbClr val="002060"/>
                </a:solidFill>
              </a:rPr>
              <a:t>być:</a:t>
            </a:r>
          </a:p>
          <a:p>
            <a:pPr algn="just">
              <a:lnSpc>
                <a:spcPct val="150000"/>
              </a:lnSpc>
            </a:pPr>
            <a:r>
              <a:rPr lang="pl-PL" sz="2600" b="1" i="1" spc="110" dirty="0">
                <a:solidFill>
                  <a:srgbClr val="002060"/>
                </a:solidFill>
              </a:rPr>
              <a:t>S</a:t>
            </a:r>
            <a:r>
              <a:rPr lang="pl-PL" sz="2600" i="1" spc="110" dirty="0">
                <a:solidFill>
                  <a:srgbClr val="002060"/>
                </a:solidFill>
              </a:rPr>
              <a:t>pecyficzny (konkretny)</a:t>
            </a:r>
          </a:p>
          <a:p>
            <a:pPr algn="just">
              <a:lnSpc>
                <a:spcPct val="150000"/>
              </a:lnSpc>
            </a:pPr>
            <a:r>
              <a:rPr lang="pl-PL" sz="2600" b="1" i="1" spc="110" dirty="0">
                <a:solidFill>
                  <a:srgbClr val="002060"/>
                </a:solidFill>
              </a:rPr>
              <a:t>M</a:t>
            </a:r>
            <a:r>
              <a:rPr lang="pl-PL" sz="2600" i="1" spc="110" dirty="0">
                <a:solidFill>
                  <a:srgbClr val="002060"/>
                </a:solidFill>
              </a:rPr>
              <a:t>ierzalny</a:t>
            </a:r>
          </a:p>
          <a:p>
            <a:pPr algn="just">
              <a:lnSpc>
                <a:spcPct val="150000"/>
              </a:lnSpc>
            </a:pPr>
            <a:r>
              <a:rPr lang="pl-PL" sz="2600" b="1" i="1" spc="110" dirty="0">
                <a:solidFill>
                  <a:srgbClr val="002060"/>
                </a:solidFill>
              </a:rPr>
              <a:t>A</a:t>
            </a:r>
            <a:r>
              <a:rPr lang="pl-PL" sz="2600" i="1" spc="110" dirty="0">
                <a:solidFill>
                  <a:srgbClr val="002060"/>
                </a:solidFill>
              </a:rPr>
              <a:t>mbitny ale </a:t>
            </a:r>
            <a:r>
              <a:rPr lang="pl-PL" sz="2600" i="1" spc="110" dirty="0" smtClean="0">
                <a:solidFill>
                  <a:srgbClr val="002060"/>
                </a:solidFill>
              </a:rPr>
              <a:t>osiągalny </a:t>
            </a:r>
            <a:endParaRPr lang="pl-PL" sz="2600" i="1" spc="110" dirty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l-PL" sz="2600" b="1" i="1" spc="110" dirty="0">
                <a:solidFill>
                  <a:srgbClr val="002060"/>
                </a:solidFill>
              </a:rPr>
              <a:t>R</a:t>
            </a:r>
            <a:r>
              <a:rPr lang="pl-PL" sz="2600" i="1" spc="110" dirty="0">
                <a:solidFill>
                  <a:srgbClr val="002060"/>
                </a:solidFill>
              </a:rPr>
              <a:t>ealny (rzeczywisty)</a:t>
            </a:r>
          </a:p>
          <a:p>
            <a:pPr algn="just">
              <a:lnSpc>
                <a:spcPct val="150000"/>
              </a:lnSpc>
            </a:pPr>
            <a:r>
              <a:rPr lang="pl-PL" sz="2600" b="1" i="1" spc="110" dirty="0" smtClean="0">
                <a:solidFill>
                  <a:srgbClr val="002060"/>
                </a:solidFill>
              </a:rPr>
              <a:t>T</a:t>
            </a:r>
            <a:r>
              <a:rPr lang="pl-PL" sz="2600" i="1" spc="110" dirty="0" smtClean="0">
                <a:solidFill>
                  <a:srgbClr val="002060"/>
                </a:solidFill>
              </a:rPr>
              <a:t>erminowy</a:t>
            </a:r>
            <a:endParaRPr lang="pl-PL" sz="2600" i="1" spc="11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22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400px-STRES-_model_GAS_Lazarus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328" y="1700808"/>
            <a:ext cx="5836984" cy="4351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3779911" y="1268760"/>
            <a:ext cx="1512169" cy="733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altLang="pl-PL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optimum stresu</a:t>
            </a:r>
            <a:endParaRPr kumimoji="0" lang="pl-PL" altLang="pl-P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 rot="16200000">
            <a:off x="-67752" y="3574600"/>
            <a:ext cx="3222162" cy="519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efektywność działania</a:t>
            </a:r>
            <a:endParaRPr kumimoji="0" lang="pl-PL" altLang="pl-P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059832" y="5733256"/>
            <a:ext cx="2908607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poziom stresu</a:t>
            </a:r>
            <a:endParaRPr kumimoji="0" lang="pl-PL" altLang="pl-P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835696" y="3099222"/>
            <a:ext cx="1690563" cy="905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stres korzystny</a:t>
            </a:r>
            <a:endParaRPr kumimoji="0" lang="pl-PL" altLang="pl-P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789692" y="2833707"/>
            <a:ext cx="1878652" cy="1315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stres niekorzystny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altLang="pl-PL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wyczerpanie</a:t>
            </a:r>
            <a:endParaRPr kumimoji="0" lang="pl-PL" altLang="pl-P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28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053284" y="908720"/>
            <a:ext cx="7283498" cy="63863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400" b="1" i="1" spc="110" dirty="0">
                <a:solidFill>
                  <a:srgbClr val="002060"/>
                </a:solidFill>
              </a:rPr>
              <a:t>Co</a:t>
            </a:r>
            <a:r>
              <a:rPr lang="pl-PL" sz="2800" b="1" i="1" spc="110" dirty="0">
                <a:solidFill>
                  <a:srgbClr val="002060"/>
                </a:solidFill>
              </a:rPr>
              <a:t> robić gdy podejrzewasz, że to co przeżywa Twój znajomy, to jest depresja</a:t>
            </a:r>
            <a:r>
              <a:rPr lang="pl-PL" sz="2800" b="1" i="1" spc="110" dirty="0" smtClean="0">
                <a:solidFill>
                  <a:srgbClr val="002060"/>
                </a:solidFill>
              </a:rPr>
              <a:t>?</a:t>
            </a:r>
          </a:p>
          <a:p>
            <a:pPr algn="just">
              <a:spcBef>
                <a:spcPts val="600"/>
              </a:spcBef>
            </a:pPr>
            <a:r>
              <a:rPr lang="pl-PL" sz="2600" i="1" spc="110" dirty="0">
                <a:solidFill>
                  <a:srgbClr val="002060"/>
                </a:solidFill>
              </a:rPr>
              <a:t>1/ Rozmawiaj ze znajomym. Nie unikaj tematu. Nie udawaj, że nic nie widzisz. Nie twierdź, że wszystko jest w porządku i nie pocieszaj znajomego.</a:t>
            </a:r>
          </a:p>
          <a:p>
            <a:pPr algn="just">
              <a:spcBef>
                <a:spcPts val="600"/>
              </a:spcBef>
            </a:pPr>
            <a:r>
              <a:rPr lang="pl-PL" sz="2600" i="1" spc="110" dirty="0">
                <a:solidFill>
                  <a:srgbClr val="002060"/>
                </a:solidFill>
              </a:rPr>
              <a:t>2/ Spróbuj skłonić znajomego do poszukania pomocy. Pomóż mu znaleźć specjalistę (psychologa lub psychiatrę).</a:t>
            </a:r>
          </a:p>
          <a:p>
            <a:pPr algn="just">
              <a:spcBef>
                <a:spcPts val="600"/>
              </a:spcBef>
            </a:pPr>
            <a:r>
              <a:rPr lang="pl-PL" sz="2600" i="1" spc="110" dirty="0">
                <a:solidFill>
                  <a:srgbClr val="002060"/>
                </a:solidFill>
              </a:rPr>
              <a:t>3/ Jeśli nie chce się zgodzić na wizytę u specjalisty - porozmawiaj z jego opiekunami. Może to wywołać złość znajomego, często jednak to jedyny sposób by zapewnić mu pomoc.</a:t>
            </a:r>
          </a:p>
          <a:p>
            <a:pPr algn="just"/>
            <a:endParaRPr lang="pl-PL" sz="2600" i="1" spc="11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27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053284" y="1216779"/>
            <a:ext cx="7283498" cy="5524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600" b="1" i="1" spc="110" dirty="0">
                <a:solidFill>
                  <a:srgbClr val="002060"/>
                </a:solidFill>
              </a:rPr>
              <a:t>Co robić gdy podejrzewasz  że to, co przeżywasz, to jest depresja? </a:t>
            </a:r>
            <a:endParaRPr lang="pl-PL" sz="2600" b="1" i="1" spc="110" dirty="0" smtClean="0">
              <a:solidFill>
                <a:srgbClr val="002060"/>
              </a:solidFill>
            </a:endParaRPr>
          </a:p>
          <a:p>
            <a:pPr algn="just">
              <a:spcBef>
                <a:spcPts val="600"/>
              </a:spcBef>
            </a:pPr>
            <a:r>
              <a:rPr lang="pl-PL" sz="2600" i="1" spc="110" dirty="0">
                <a:solidFill>
                  <a:srgbClr val="002060"/>
                </a:solidFill>
              </a:rPr>
              <a:t>1/ Potraktuj poważnie symptomy. Nie zaprzeczaj, że nie dzieje się nic niepokojącego.</a:t>
            </a:r>
          </a:p>
          <a:p>
            <a:pPr algn="just">
              <a:spcBef>
                <a:spcPts val="600"/>
              </a:spcBef>
            </a:pPr>
            <a:r>
              <a:rPr lang="pl-PL" sz="2600" i="1" spc="110" dirty="0">
                <a:solidFill>
                  <a:srgbClr val="002060"/>
                </a:solidFill>
              </a:rPr>
              <a:t>2/ Nie izoluj się od ludzi. Rozmawiaj z nimi, dziel się swoimi problemami i emocjami. Szukaj pomocy innych - nie zmagaj się samotnie </a:t>
            </a:r>
            <a:r>
              <a:rPr lang="pl-PL" sz="2600" i="1" spc="110" dirty="0" smtClean="0">
                <a:solidFill>
                  <a:srgbClr val="002060"/>
                </a:solidFill>
              </a:rPr>
              <a:t/>
            </a:r>
            <a:br>
              <a:rPr lang="pl-PL" sz="2600" i="1" spc="110" dirty="0" smtClean="0">
                <a:solidFill>
                  <a:srgbClr val="002060"/>
                </a:solidFill>
              </a:rPr>
            </a:br>
            <a:r>
              <a:rPr lang="pl-PL" sz="2600" i="1" spc="110" dirty="0" smtClean="0">
                <a:solidFill>
                  <a:srgbClr val="002060"/>
                </a:solidFill>
              </a:rPr>
              <a:t>z </a:t>
            </a:r>
            <a:r>
              <a:rPr lang="pl-PL" sz="2600" i="1" spc="110" dirty="0">
                <a:solidFill>
                  <a:srgbClr val="002060"/>
                </a:solidFill>
              </a:rPr>
              <a:t>problemami. </a:t>
            </a:r>
          </a:p>
          <a:p>
            <a:pPr algn="just">
              <a:spcBef>
                <a:spcPts val="600"/>
              </a:spcBef>
            </a:pPr>
            <a:r>
              <a:rPr lang="pl-PL" sz="2600" i="1" spc="110" dirty="0">
                <a:solidFill>
                  <a:srgbClr val="002060"/>
                </a:solidFill>
              </a:rPr>
              <a:t>3/ Zwrócić się do specjalisty (psychologa, psychiatry). Ewentualnie poprosić rodzica lub inną bliską osobę o poszukanie pomocy specjalisty. </a:t>
            </a:r>
          </a:p>
          <a:p>
            <a:pPr algn="just"/>
            <a:endParaRPr lang="pl-PL" sz="2600" i="1" spc="11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79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053284" y="1124744"/>
            <a:ext cx="7283498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i="1" spc="110" dirty="0">
                <a:solidFill>
                  <a:srgbClr val="002060"/>
                </a:solidFill>
              </a:rPr>
              <a:t>Depresja jest efektem działania wielu różnych czynników, które nie muszą przy tym występować w tym samym czasie</a:t>
            </a:r>
            <a:r>
              <a:rPr lang="pl-PL" sz="2800" i="1" spc="110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endParaRPr lang="pl-PL" sz="2800" i="1" spc="110" dirty="0" smtClean="0">
              <a:solidFill>
                <a:srgbClr val="002060"/>
              </a:solidFill>
            </a:endParaRPr>
          </a:p>
          <a:p>
            <a:pPr algn="just"/>
            <a:r>
              <a:rPr lang="pl-PL" sz="2800" i="1" spc="110" dirty="0" smtClean="0">
                <a:solidFill>
                  <a:srgbClr val="002060"/>
                </a:solidFill>
              </a:rPr>
              <a:t>Rodzaje czynników wywołujących depresję:</a:t>
            </a:r>
          </a:p>
          <a:p>
            <a:pPr algn="just"/>
            <a:endParaRPr lang="pl-PL" sz="2800" i="1" spc="110" dirty="0" smtClean="0">
              <a:solidFill>
                <a:srgbClr val="002060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pl-PL" sz="2800" i="1" spc="110" dirty="0" smtClean="0">
                <a:solidFill>
                  <a:srgbClr val="002060"/>
                </a:solidFill>
              </a:rPr>
              <a:t>czynniki biologiczne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pl-PL" sz="2800" i="1" spc="110" dirty="0" smtClean="0">
                <a:solidFill>
                  <a:srgbClr val="002060"/>
                </a:solidFill>
              </a:rPr>
              <a:t>czynniki psychologiczne</a:t>
            </a:r>
          </a:p>
          <a:p>
            <a:pPr marL="457200" indent="-45720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pl-PL" sz="2800" i="1" spc="110" dirty="0" smtClean="0">
                <a:solidFill>
                  <a:srgbClr val="002060"/>
                </a:solidFill>
              </a:rPr>
              <a:t>czynniki środowiskowe </a:t>
            </a:r>
            <a:endParaRPr lang="pl-PL" sz="2800" i="1" spc="110" dirty="0">
              <a:solidFill>
                <a:srgbClr val="002060"/>
              </a:solidFill>
            </a:endParaRPr>
          </a:p>
          <a:p>
            <a:pPr algn="just"/>
            <a:endParaRPr lang="pl-PL" sz="2800" i="1" spc="11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73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053284" y="1524848"/>
            <a:ext cx="728349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sz="2800" i="1" spc="110" dirty="0" smtClean="0">
                <a:solidFill>
                  <a:srgbClr val="002060"/>
                </a:solidFill>
              </a:rPr>
              <a:t>Badania </a:t>
            </a:r>
            <a:r>
              <a:rPr lang="pl-PL" sz="2800" i="1" spc="110" dirty="0">
                <a:solidFill>
                  <a:srgbClr val="002060"/>
                </a:solidFill>
              </a:rPr>
              <a:t>pokazują że </a:t>
            </a:r>
            <a:r>
              <a:rPr lang="pl-PL" sz="2800" b="1" i="1" spc="110" dirty="0">
                <a:solidFill>
                  <a:srgbClr val="002060"/>
                </a:solidFill>
              </a:rPr>
              <a:t>płeć i wiek </a:t>
            </a:r>
            <a:r>
              <a:rPr lang="pl-PL" sz="2800" i="1" spc="110" dirty="0">
                <a:solidFill>
                  <a:srgbClr val="002060"/>
                </a:solidFill>
              </a:rPr>
              <a:t>to dwie zmienne które są znaczące. </a:t>
            </a:r>
            <a:endParaRPr lang="pl-PL" sz="2800" i="1" spc="110" dirty="0" smtClean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l-PL" sz="2800" i="1" spc="110" dirty="0" smtClean="0">
                <a:solidFill>
                  <a:srgbClr val="002060"/>
                </a:solidFill>
              </a:rPr>
              <a:t>Najbardziej </a:t>
            </a:r>
            <a:r>
              <a:rPr lang="pl-PL" sz="2800" i="1" spc="110" dirty="0">
                <a:solidFill>
                  <a:srgbClr val="002060"/>
                </a:solidFill>
              </a:rPr>
              <a:t>na depresję narażone są dziewczyny między 15 a 19 rokiem życia. </a:t>
            </a:r>
            <a:endParaRPr lang="pl-PL" sz="2800" i="1" spc="110" dirty="0" smtClean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l-PL" sz="2800" i="1" spc="110" dirty="0" smtClean="0">
                <a:solidFill>
                  <a:srgbClr val="002060"/>
                </a:solidFill>
              </a:rPr>
              <a:t>U </a:t>
            </a:r>
            <a:r>
              <a:rPr lang="pl-PL" sz="2800" i="1" spc="110" dirty="0">
                <a:solidFill>
                  <a:srgbClr val="002060"/>
                </a:solidFill>
              </a:rPr>
              <a:t>kobiet początek depresji jest również wcześniejszy niż u mężczyzn.</a:t>
            </a:r>
          </a:p>
        </p:txBody>
      </p:sp>
    </p:spTree>
    <p:extLst>
      <p:ext uri="{BB962C8B-B14F-4D97-AF65-F5344CB8AC3E}">
        <p14:creationId xmlns:p14="http://schemas.microsoft.com/office/powerpoint/2010/main" val="173236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053284" y="1524848"/>
            <a:ext cx="728349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i="1" spc="110" dirty="0" smtClean="0">
                <a:solidFill>
                  <a:srgbClr val="002060"/>
                </a:solidFill>
              </a:rPr>
              <a:t>Typologia depresji młodzieżowej Antoniego Kępińskiego:</a:t>
            </a:r>
          </a:p>
          <a:p>
            <a:pPr algn="just"/>
            <a:endParaRPr lang="pl-PL" sz="2800" i="1" spc="110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l-PL" sz="2800" i="1" spc="110" dirty="0" smtClean="0">
                <a:solidFill>
                  <a:srgbClr val="002060"/>
                </a:solidFill>
              </a:rPr>
              <a:t>depresja buntownicza,</a:t>
            </a:r>
            <a:endParaRPr lang="pl-PL" sz="2800" i="1" spc="110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l-PL" sz="2800" i="1" spc="110" dirty="0" smtClean="0">
                <a:solidFill>
                  <a:srgbClr val="002060"/>
                </a:solidFill>
              </a:rPr>
              <a:t>depresja rezygnacyjna,</a:t>
            </a:r>
            <a:endParaRPr lang="pl-PL" sz="2800" i="1" spc="110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l-PL" sz="2800" i="1" spc="110" dirty="0" smtClean="0">
                <a:solidFill>
                  <a:srgbClr val="002060"/>
                </a:solidFill>
              </a:rPr>
              <a:t>depresja apatyczno-abuliczna,</a:t>
            </a:r>
            <a:endParaRPr lang="pl-PL" sz="2800" i="1" spc="110" dirty="0">
              <a:solidFill>
                <a:srgbClr val="00206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l-PL" sz="2800" i="1" spc="110" dirty="0" smtClean="0">
                <a:solidFill>
                  <a:srgbClr val="002060"/>
                </a:solidFill>
              </a:rPr>
              <a:t>depresja labilna.</a:t>
            </a:r>
            <a:endParaRPr lang="pl-PL" sz="2800" i="1" spc="11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20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053284" y="1052736"/>
            <a:ext cx="7283498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b="1" i="1" spc="110" dirty="0" smtClean="0">
                <a:solidFill>
                  <a:srgbClr val="002060"/>
                </a:solidFill>
              </a:rPr>
              <a:t>Cechy depresji młodzieńczej (1)</a:t>
            </a:r>
          </a:p>
          <a:p>
            <a:pPr algn="just"/>
            <a:endParaRPr lang="pl-PL" sz="2800" i="1" spc="110" dirty="0" smtClean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l-PL" sz="2600" i="1" spc="110" dirty="0" smtClean="0">
                <a:solidFill>
                  <a:srgbClr val="002060"/>
                </a:solidFill>
              </a:rPr>
              <a:t>Dzieci </a:t>
            </a:r>
            <a:r>
              <a:rPr lang="pl-PL" sz="2600" i="1" spc="110" dirty="0">
                <a:solidFill>
                  <a:srgbClr val="002060"/>
                </a:solidFill>
              </a:rPr>
              <a:t>młodsze i przed okresem dojrzewania nie mówią zazwyczaj o obniżonym nastroju czy braku nadziei, bo nie potrafią właściwie nazwać tego, co czują. Na to, iż przezywają nastrój depresyjny – przygnębienie -  wskazuje ich wygląd, manifestuje ich twarz i postawa ciała.</a:t>
            </a:r>
          </a:p>
        </p:txBody>
      </p:sp>
    </p:spTree>
    <p:extLst>
      <p:ext uri="{BB962C8B-B14F-4D97-AF65-F5344CB8AC3E}">
        <p14:creationId xmlns:p14="http://schemas.microsoft.com/office/powerpoint/2010/main" val="295414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053284" y="1052736"/>
            <a:ext cx="7283498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b="1" i="1" spc="110" dirty="0" smtClean="0">
                <a:solidFill>
                  <a:srgbClr val="002060"/>
                </a:solidFill>
              </a:rPr>
              <a:t>Cechy </a:t>
            </a:r>
            <a:r>
              <a:rPr lang="pl-PL" sz="2800" b="1" i="1" spc="110" dirty="0">
                <a:solidFill>
                  <a:srgbClr val="002060"/>
                </a:solidFill>
              </a:rPr>
              <a:t>depresji młodzieńczej </a:t>
            </a:r>
            <a:r>
              <a:rPr lang="pl-PL" sz="2800" b="1" i="1" spc="110" dirty="0" smtClean="0">
                <a:solidFill>
                  <a:srgbClr val="002060"/>
                </a:solidFill>
              </a:rPr>
              <a:t>(2)</a:t>
            </a:r>
          </a:p>
          <a:p>
            <a:pPr algn="just"/>
            <a:endParaRPr lang="pl-PL" sz="2800" i="1" spc="110" dirty="0" smtClean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l-PL" sz="2600" i="1" spc="110" dirty="0" smtClean="0">
                <a:solidFill>
                  <a:srgbClr val="002060"/>
                </a:solidFill>
              </a:rPr>
              <a:t>Z powodu niezrozumienia </a:t>
            </a:r>
            <a:r>
              <a:rPr lang="pl-PL" sz="2600" i="1" spc="110" dirty="0">
                <a:solidFill>
                  <a:srgbClr val="002060"/>
                </a:solidFill>
              </a:rPr>
              <a:t>tego, co się </a:t>
            </a:r>
            <a:r>
              <a:rPr lang="pl-PL" sz="2600" i="1" spc="110" dirty="0" smtClean="0">
                <a:solidFill>
                  <a:srgbClr val="002060"/>
                </a:solidFill>
              </a:rPr>
              <a:t>z nimi dzieje lub </a:t>
            </a:r>
            <a:r>
              <a:rPr lang="pl-PL" sz="2600" i="1" spc="110" dirty="0">
                <a:solidFill>
                  <a:srgbClr val="002060"/>
                </a:solidFill>
              </a:rPr>
              <a:t>braku umiejętności nazwania przeżyć - dzieci będą sygnalizować nie depresję a </a:t>
            </a:r>
            <a:r>
              <a:rPr lang="pl-PL" sz="2600" b="1" i="1" spc="110" dirty="0">
                <a:solidFill>
                  <a:srgbClr val="002060"/>
                </a:solidFill>
              </a:rPr>
              <a:t>dolegliwości </a:t>
            </a:r>
            <a:r>
              <a:rPr lang="pl-PL" sz="2600" b="1" i="1" spc="110" dirty="0" smtClean="0">
                <a:solidFill>
                  <a:srgbClr val="002060"/>
                </a:solidFill>
              </a:rPr>
              <a:t>fizyczne</a:t>
            </a:r>
            <a:r>
              <a:rPr lang="pl-PL" sz="2600" i="1" spc="110" dirty="0" smtClean="0">
                <a:solidFill>
                  <a:srgbClr val="002060"/>
                </a:solidFill>
              </a:rPr>
              <a:t>.</a:t>
            </a:r>
            <a:endParaRPr lang="pl-PL" sz="2600" i="1" spc="11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79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053284" y="1052736"/>
            <a:ext cx="7283498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b="1" i="1" spc="110" dirty="0" smtClean="0">
                <a:solidFill>
                  <a:srgbClr val="002060"/>
                </a:solidFill>
              </a:rPr>
              <a:t>Cechy </a:t>
            </a:r>
            <a:r>
              <a:rPr lang="pl-PL" sz="2800" b="1" i="1" spc="110" dirty="0">
                <a:solidFill>
                  <a:srgbClr val="002060"/>
                </a:solidFill>
              </a:rPr>
              <a:t>depresji młodzieńczej </a:t>
            </a:r>
            <a:r>
              <a:rPr lang="pl-PL" sz="2800" b="1" i="1" spc="110" dirty="0" smtClean="0">
                <a:solidFill>
                  <a:srgbClr val="002060"/>
                </a:solidFill>
              </a:rPr>
              <a:t>(3)</a:t>
            </a:r>
          </a:p>
          <a:p>
            <a:pPr algn="just"/>
            <a:endParaRPr lang="pl-PL" sz="2800" i="1" spc="110" dirty="0" smtClean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l-PL" sz="2600" i="1" spc="110" dirty="0" smtClean="0">
                <a:solidFill>
                  <a:srgbClr val="002060"/>
                </a:solidFill>
              </a:rPr>
              <a:t>Charakterystyczne </a:t>
            </a:r>
            <a:r>
              <a:rPr lang="pl-PL" sz="2600" i="1" spc="110" dirty="0">
                <a:solidFill>
                  <a:srgbClr val="002060"/>
                </a:solidFill>
              </a:rPr>
              <a:t>w tych grupach jest również manifestowanie drażliwości zamiast obniżonego nastroju</a:t>
            </a:r>
            <a:r>
              <a:rPr lang="pl-PL" sz="2600" i="1" spc="110" dirty="0" smtClean="0">
                <a:solidFill>
                  <a:srgbClr val="002060"/>
                </a:solidFill>
              </a:rPr>
              <a:t>.</a:t>
            </a:r>
            <a:endParaRPr lang="pl-PL" sz="2600" i="1" spc="11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6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053284" y="1052736"/>
            <a:ext cx="7283498" cy="395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b="1" i="1" spc="110" dirty="0" smtClean="0">
                <a:solidFill>
                  <a:srgbClr val="002060"/>
                </a:solidFill>
              </a:rPr>
              <a:t>Cechy </a:t>
            </a:r>
            <a:r>
              <a:rPr lang="pl-PL" sz="2800" b="1" i="1" spc="110" dirty="0">
                <a:solidFill>
                  <a:srgbClr val="002060"/>
                </a:solidFill>
              </a:rPr>
              <a:t>depresji młodzieńczej </a:t>
            </a:r>
            <a:r>
              <a:rPr lang="pl-PL" sz="2800" b="1" i="1" spc="110" dirty="0" smtClean="0">
                <a:solidFill>
                  <a:srgbClr val="002060"/>
                </a:solidFill>
              </a:rPr>
              <a:t>(4)</a:t>
            </a:r>
          </a:p>
          <a:p>
            <a:pPr algn="just"/>
            <a:endParaRPr lang="pl-PL" sz="2800" i="1" spc="110" dirty="0" smtClean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l-PL" sz="2600" i="1" spc="110" dirty="0" smtClean="0">
                <a:solidFill>
                  <a:srgbClr val="002060"/>
                </a:solidFill>
              </a:rPr>
              <a:t>Dzieci </a:t>
            </a:r>
            <a:r>
              <a:rPr lang="pl-PL" sz="2600" i="1" spc="110" dirty="0">
                <a:solidFill>
                  <a:srgbClr val="002060"/>
                </a:solidFill>
              </a:rPr>
              <a:t>w depresji często nie wyrażają uczuć, które w ich przekonaniu są negatywne. Tłumią je np. ze wstydu, poczucia niestosowności lub ze względu na obawę przed karą ze strony rodziców.</a:t>
            </a:r>
          </a:p>
        </p:txBody>
      </p:sp>
    </p:spTree>
    <p:extLst>
      <p:ext uri="{BB962C8B-B14F-4D97-AF65-F5344CB8AC3E}">
        <p14:creationId xmlns:p14="http://schemas.microsoft.com/office/powerpoint/2010/main" val="154217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1053284" y="1052736"/>
            <a:ext cx="7283498" cy="395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800" b="1" i="1" spc="110" dirty="0" smtClean="0">
                <a:solidFill>
                  <a:srgbClr val="002060"/>
                </a:solidFill>
              </a:rPr>
              <a:t>Cechy </a:t>
            </a:r>
            <a:r>
              <a:rPr lang="pl-PL" sz="2800" b="1" i="1" spc="110" dirty="0">
                <a:solidFill>
                  <a:srgbClr val="002060"/>
                </a:solidFill>
              </a:rPr>
              <a:t>depresji młodzieńczej </a:t>
            </a:r>
            <a:r>
              <a:rPr lang="pl-PL" sz="2800" b="1" i="1" spc="110" dirty="0" smtClean="0">
                <a:solidFill>
                  <a:srgbClr val="002060"/>
                </a:solidFill>
              </a:rPr>
              <a:t>(5)</a:t>
            </a:r>
          </a:p>
          <a:p>
            <a:pPr algn="just"/>
            <a:endParaRPr lang="pl-PL" sz="2800" i="1" spc="110" dirty="0" smtClean="0">
              <a:solidFill>
                <a:srgbClr val="00206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l-PL" sz="2600" i="1" spc="110" dirty="0" smtClean="0">
                <a:solidFill>
                  <a:srgbClr val="002060"/>
                </a:solidFill>
              </a:rPr>
              <a:t>Cechą </a:t>
            </a:r>
            <a:r>
              <a:rPr lang="pl-PL" sz="2600" i="1" spc="110" dirty="0">
                <a:solidFill>
                  <a:srgbClr val="002060"/>
                </a:solidFill>
              </a:rPr>
              <a:t>charakterystyczną u dzieci i młodzieży są zachowania niszczycielskie (zaburzenia zachowania) będące zewnętrzną manifestacją cierpienia wywołanego </a:t>
            </a:r>
            <a:r>
              <a:rPr lang="pl-PL" sz="2600" i="1" spc="110" dirty="0" smtClean="0">
                <a:solidFill>
                  <a:srgbClr val="002060"/>
                </a:solidFill>
              </a:rPr>
              <a:t>depresją </a:t>
            </a:r>
            <a:r>
              <a:rPr lang="pl-PL" sz="2600" i="1" spc="110" dirty="0">
                <a:solidFill>
                  <a:srgbClr val="002060"/>
                </a:solidFill>
              </a:rPr>
              <a:t>– dlatego też znacznie łatwiej ją </a:t>
            </a:r>
            <a:r>
              <a:rPr lang="pl-PL" sz="2600" i="1" spc="110" dirty="0" smtClean="0">
                <a:solidFill>
                  <a:srgbClr val="002060"/>
                </a:solidFill>
              </a:rPr>
              <a:t>przegapić.</a:t>
            </a:r>
            <a:endParaRPr lang="pl-PL" sz="2600" i="1" spc="11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27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999</TotalTime>
  <Words>613</Words>
  <Application>Microsoft Office PowerPoint</Application>
  <PresentationFormat>Pokaz na ekranie (4:3)</PresentationFormat>
  <Paragraphs>72</Paragraphs>
  <Slides>16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Tomasz Kowalewicz</dc:creator>
  <cp:lastModifiedBy>Tomasz Kowalewicz</cp:lastModifiedBy>
  <cp:revision>58</cp:revision>
  <cp:lastPrinted>2013-09-13T08:41:41Z</cp:lastPrinted>
  <dcterms:created xsi:type="dcterms:W3CDTF">2012-11-15T15:31:52Z</dcterms:created>
  <dcterms:modified xsi:type="dcterms:W3CDTF">2013-09-13T12:35:41Z</dcterms:modified>
</cp:coreProperties>
</file>