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318" r:id="rId4"/>
    <p:sldId id="319" r:id="rId5"/>
    <p:sldId id="320" r:id="rId6"/>
    <p:sldId id="321" r:id="rId7"/>
    <p:sldId id="322" r:id="rId8"/>
    <p:sldId id="323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336" r:id="rId21"/>
  </p:sldIdLst>
  <p:sldSz cx="9144000" cy="6858000" type="screen4x3"/>
  <p:notesSz cx="6858000" cy="99472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2D1BB5"/>
    <a:srgbClr val="0BC52E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92" autoAdjust="0"/>
  </p:normalViewPr>
  <p:slideViewPr>
    <p:cSldViewPr>
      <p:cViewPr>
        <p:scale>
          <a:sx n="80" d="100"/>
          <a:sy n="80" d="100"/>
        </p:scale>
        <p:origin x="-762" y="-6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 smtClean="0"/>
              <a:t>Wykład I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pl-PL" smtClean="0"/>
              <a:t>Materiał dla uczestników programu</a:t>
            </a:r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8BFA6-5812-49FA-B224-58B6A65934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6009391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 smtClean="0"/>
              <a:t>Wykład I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pl-PL" smtClean="0"/>
              <a:t>Materiał dla uczestników programu</a:t>
            </a:r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655BC-5D1A-4B48-870A-5497E447DE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2168668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pl-PL" smtClean="0"/>
              <a:t>Materiał dla uczestników programu</a:t>
            </a:r>
            <a:endParaRPr lang="pl-PL"/>
          </a:p>
        </p:txBody>
      </p:sp>
      <p:sp>
        <p:nvSpPr>
          <p:cNvPr id="7" name="Symbol zastępczy nagłówka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 smtClean="0"/>
              <a:t>Wykład I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236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l-PL" smtClean="0"/>
              <a:t>Wykład I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Materiał dla uczestników programu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5701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C82B7-5C46-497B-B0FC-A4F739C0C56A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  <p:pic>
        <p:nvPicPr>
          <p:cNvPr id="19" name="Picture 2" descr="banerek_-_Urzad_Marszalkowski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77" y="332740"/>
            <a:ext cx="163068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3"/>
          <p:cNvSpPr txBox="1">
            <a:spLocks noChangeArrowheads="1"/>
          </p:cNvSpPr>
          <p:nvPr userDrawn="1"/>
        </p:nvSpPr>
        <p:spPr bwMode="auto">
          <a:xfrm>
            <a:off x="7236296" y="310235"/>
            <a:ext cx="1784658" cy="656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pl-PL" sz="900" dirty="0" smtClean="0">
                <a:solidFill>
                  <a:srgbClr val="365F91"/>
                </a:solidFill>
                <a:effectLst/>
                <a:latin typeface="Arial Black"/>
                <a:ea typeface="Calibri"/>
                <a:cs typeface="Times New Roman"/>
              </a:rPr>
              <a:t>Fundacja </a:t>
            </a:r>
            <a:r>
              <a:rPr lang="pl-PL" sz="900" dirty="0">
                <a:solidFill>
                  <a:srgbClr val="365F91"/>
                </a:solidFill>
                <a:effectLst/>
                <a:latin typeface="Arial Black"/>
                <a:ea typeface="Calibri"/>
                <a:cs typeface="Times New Roman"/>
              </a:rPr>
              <a:t/>
            </a:r>
            <a:br>
              <a:rPr lang="pl-PL" sz="900" dirty="0">
                <a:solidFill>
                  <a:srgbClr val="365F91"/>
                </a:solidFill>
                <a:effectLst/>
                <a:latin typeface="Arial Black"/>
                <a:ea typeface="Calibri"/>
                <a:cs typeface="Times New Roman"/>
              </a:rPr>
            </a:br>
            <a:r>
              <a:rPr lang="pl-PL" sz="900" dirty="0">
                <a:solidFill>
                  <a:srgbClr val="365F91"/>
                </a:solidFill>
                <a:effectLst/>
                <a:latin typeface="Arial Black"/>
                <a:ea typeface="Calibri"/>
                <a:cs typeface="Times New Roman"/>
              </a:rPr>
              <a:t>PRAESTERNO</a:t>
            </a:r>
            <a:endParaRPr lang="pl-P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1100" dirty="0">
                <a:effectLst/>
                <a:latin typeface="Calibri"/>
                <a:ea typeface="Calibri"/>
                <a:cs typeface="Times New Roman"/>
              </a:rPr>
              <a:t> </a:t>
            </a:r>
          </a:p>
        </p:txBody>
      </p:sp>
      <p:pic>
        <p:nvPicPr>
          <p:cNvPr id="22" name="Obraz 21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334" y="332740"/>
            <a:ext cx="751840" cy="57213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Łącznik prostoliniowy 2"/>
          <p:cNvCxnSpPr/>
          <p:nvPr userDrawn="1"/>
        </p:nvCxnSpPr>
        <p:spPr>
          <a:xfrm>
            <a:off x="251777" y="966825"/>
            <a:ext cx="8769177" cy="0"/>
          </a:xfrm>
          <a:prstGeom prst="line">
            <a:avLst/>
          </a:prstGeom>
          <a:ln w="25400">
            <a:solidFill>
              <a:srgbClr val="800000">
                <a:alpha val="6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6654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CC878-0E5F-40DA-807E-0C5E9B9EFD47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8294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464A-7045-42CE-A0E9-F01917B3AE79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289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70EE-861B-4800-BBE6-14780CA62CBC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08673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8BE3-F61F-4468-BDA1-8EDAFC998AFD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0015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116D-8066-43F7-96DF-513499852BC4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9277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80B1-F7E6-4CA5-8B5F-3BEF49EC8310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198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D199-6FA0-41DF-BF64-4B978CAE5D70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6407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4A72-BF4B-48C5-BCDA-CCA8E1FAC840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369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7E07-51C2-4CBA-B755-C2106831825F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98966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9B01C-CAE3-4921-A76E-37BE1B472C02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0337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D149B-15C1-43BA-BEB4-DF9C1FFE77F9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249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827584" y="1484784"/>
            <a:ext cx="747592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i="1" dirty="0">
                <a:solidFill>
                  <a:srgbClr val="800000"/>
                </a:solidFill>
              </a:rPr>
              <a:t>Depresja - wprowadzenie</a:t>
            </a:r>
          </a:p>
          <a:p>
            <a:pPr algn="ctr"/>
            <a:r>
              <a:rPr lang="pl-PL" sz="4000" b="1" i="1" dirty="0">
                <a:solidFill>
                  <a:srgbClr val="800000"/>
                </a:solidFill>
              </a:rPr>
              <a:t>Wykład nr </a:t>
            </a:r>
            <a:r>
              <a:rPr lang="pl-PL" sz="4000" b="1" i="1" dirty="0" smtClean="0">
                <a:solidFill>
                  <a:srgbClr val="800000"/>
                </a:solidFill>
              </a:rPr>
              <a:t>1</a:t>
            </a:r>
          </a:p>
          <a:p>
            <a:pPr algn="ctr"/>
            <a:endParaRPr lang="pl-PL" sz="4000" b="1" i="1" dirty="0">
              <a:solidFill>
                <a:srgbClr val="800000"/>
              </a:solidFill>
            </a:endParaRPr>
          </a:p>
          <a:p>
            <a:pPr algn="ctr"/>
            <a:endParaRPr lang="pl-PL" sz="3200" b="1" i="1" dirty="0" smtClean="0">
              <a:solidFill>
                <a:srgbClr val="800000"/>
              </a:solidFill>
            </a:endParaRPr>
          </a:p>
          <a:p>
            <a:pPr algn="ctr"/>
            <a:r>
              <a:rPr lang="pl-PL" sz="2800" b="1" i="1" dirty="0" smtClean="0">
                <a:solidFill>
                  <a:srgbClr val="800000"/>
                </a:solidFill>
              </a:rPr>
              <a:t>w </a:t>
            </a:r>
            <a:r>
              <a:rPr lang="pl-PL" sz="2800" b="1" i="1" dirty="0">
                <a:solidFill>
                  <a:srgbClr val="800000"/>
                </a:solidFill>
              </a:rPr>
              <a:t>ramach programu</a:t>
            </a:r>
          </a:p>
          <a:p>
            <a:pPr algn="ctr"/>
            <a:r>
              <a:rPr lang="pl-PL" sz="2800" b="1" i="1" dirty="0">
                <a:solidFill>
                  <a:srgbClr val="800000"/>
                </a:solidFill>
              </a:rPr>
              <a:t>„PROFILAKTYKA ZABURZEŃ DEPRESYJNYCH WŚRÓD MŁODZIEŻY W WIEKU 16 – 17 LAT</a:t>
            </a:r>
            <a:r>
              <a:rPr lang="pl-PL" sz="2800" b="1" i="1" dirty="0" smtClean="0">
                <a:solidFill>
                  <a:srgbClr val="800000"/>
                </a:solidFill>
              </a:rPr>
              <a:t>”</a:t>
            </a:r>
          </a:p>
          <a:p>
            <a:pPr algn="ctr"/>
            <a:r>
              <a:rPr lang="pl-PL" sz="2800" b="1" i="1" dirty="0" smtClean="0">
                <a:solidFill>
                  <a:srgbClr val="800000"/>
                </a:solidFill>
              </a:rPr>
              <a:t>finansowanego ze środków Samorządu Województwa Lubelskiego</a:t>
            </a:r>
            <a:endParaRPr lang="pl-PL" sz="2800" b="1" i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4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524848"/>
            <a:ext cx="72834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Depresja jednobiegunowa: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duża </a:t>
            </a:r>
            <a:r>
              <a:rPr lang="pl-PL" sz="2800" i="1" spc="110" dirty="0">
                <a:solidFill>
                  <a:srgbClr val="800000"/>
                </a:solidFill>
              </a:rPr>
              <a:t>depresja </a:t>
            </a:r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dystymia</a:t>
            </a:r>
            <a:endParaRPr lang="pl-PL" sz="2800" i="1" spc="11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94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524848"/>
            <a:ext cx="728349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Objawy dużej depresji (5 objawów przez okres co najmniej </a:t>
            </a:r>
            <a:r>
              <a:rPr lang="pl-PL" sz="2800" i="1" spc="110" smtClean="0">
                <a:solidFill>
                  <a:srgbClr val="800000"/>
                </a:solidFill>
              </a:rPr>
              <a:t>2 </a:t>
            </a:r>
            <a:r>
              <a:rPr lang="pl-PL" sz="2800" i="1" spc="110" smtClean="0">
                <a:solidFill>
                  <a:srgbClr val="800000"/>
                </a:solidFill>
              </a:rPr>
              <a:t>tygodni)</a:t>
            </a:r>
            <a:endParaRPr lang="pl-PL" sz="2800" i="1" spc="110" dirty="0" smtClean="0">
              <a:solidFill>
                <a:srgbClr val="800000"/>
              </a:solidFill>
            </a:endParaRP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800" i="1" spc="110" dirty="0">
                <a:solidFill>
                  <a:srgbClr val="800000"/>
                </a:solidFill>
              </a:rPr>
              <a:t>Jeden z dwóch pierwszych objawów:</a:t>
            </a:r>
          </a:p>
          <a:p>
            <a:pPr algn="just">
              <a:lnSpc>
                <a:spcPct val="150000"/>
              </a:lnSpc>
            </a:pPr>
            <a:r>
              <a:rPr lang="pl-PL" sz="2800" i="1" spc="110" dirty="0">
                <a:solidFill>
                  <a:srgbClr val="800000"/>
                </a:solidFill>
              </a:rPr>
              <a:t>1/ nastrój depresyjny </a:t>
            </a:r>
          </a:p>
          <a:p>
            <a:pPr algn="just">
              <a:lnSpc>
                <a:spcPct val="150000"/>
              </a:lnSpc>
            </a:pPr>
            <a:r>
              <a:rPr lang="pl-PL" sz="2800" i="1" spc="110" dirty="0">
                <a:solidFill>
                  <a:srgbClr val="800000"/>
                </a:solidFill>
              </a:rPr>
              <a:t>2/ wyraźna utrata odczuwania przyjemności.</a:t>
            </a:r>
          </a:p>
        </p:txBody>
      </p:sp>
    </p:spTree>
    <p:extLst>
      <p:ext uri="{BB962C8B-B14F-4D97-AF65-F5344CB8AC3E}">
        <p14:creationId xmlns:p14="http://schemas.microsoft.com/office/powerpoint/2010/main" val="295414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251520" y="764704"/>
            <a:ext cx="8568952" cy="6129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400" i="1" spc="110" dirty="0" smtClean="0">
                <a:solidFill>
                  <a:srgbClr val="800000"/>
                </a:solidFill>
              </a:rPr>
              <a:t>Co </a:t>
            </a:r>
            <a:r>
              <a:rPr lang="pl-PL" sz="2400" i="1" spc="110" dirty="0">
                <a:solidFill>
                  <a:srgbClr val="800000"/>
                </a:solidFill>
              </a:rPr>
              <a:t>najmniej cztery spośród następującej puli objawów:</a:t>
            </a:r>
          </a:p>
          <a:p>
            <a:pPr algn="just">
              <a:lnSpc>
                <a:spcPct val="150000"/>
              </a:lnSpc>
            </a:pPr>
            <a:r>
              <a:rPr lang="pl-PL" sz="2400" i="1" spc="110" dirty="0">
                <a:solidFill>
                  <a:srgbClr val="800000"/>
                </a:solidFill>
              </a:rPr>
              <a:t>3/ wyraźny spadek lub wzrost masy ciała (bez stosowania diety) związany ze spadkiem lub nadmiernym apetytem</a:t>
            </a:r>
          </a:p>
          <a:p>
            <a:pPr algn="just">
              <a:lnSpc>
                <a:spcPct val="150000"/>
              </a:lnSpc>
            </a:pPr>
            <a:r>
              <a:rPr lang="pl-PL" sz="2400" i="1" spc="110" dirty="0">
                <a:solidFill>
                  <a:srgbClr val="800000"/>
                </a:solidFill>
              </a:rPr>
              <a:t>4/ bezsenność lub nadmierna senność</a:t>
            </a:r>
          </a:p>
          <a:p>
            <a:pPr algn="just">
              <a:lnSpc>
                <a:spcPct val="150000"/>
              </a:lnSpc>
            </a:pPr>
            <a:r>
              <a:rPr lang="pl-PL" sz="2400" i="1" spc="110" dirty="0">
                <a:solidFill>
                  <a:srgbClr val="800000"/>
                </a:solidFill>
              </a:rPr>
              <a:t>5/ pobudzenie ruchowe lub poczucie spowolnienia</a:t>
            </a:r>
          </a:p>
          <a:p>
            <a:pPr algn="just">
              <a:lnSpc>
                <a:spcPct val="150000"/>
              </a:lnSpc>
            </a:pPr>
            <a:r>
              <a:rPr lang="pl-PL" sz="2400" i="1" spc="110" dirty="0">
                <a:solidFill>
                  <a:srgbClr val="800000"/>
                </a:solidFill>
              </a:rPr>
              <a:t>6/ zmęczenie lub brak energii</a:t>
            </a:r>
          </a:p>
          <a:p>
            <a:pPr algn="just">
              <a:lnSpc>
                <a:spcPct val="150000"/>
              </a:lnSpc>
            </a:pPr>
            <a:r>
              <a:rPr lang="pl-PL" sz="2400" i="1" spc="110" dirty="0">
                <a:solidFill>
                  <a:srgbClr val="800000"/>
                </a:solidFill>
              </a:rPr>
              <a:t>7/ poczucie winy, obniżenie poczucia własnej wartości</a:t>
            </a:r>
          </a:p>
          <a:p>
            <a:pPr algn="just">
              <a:lnSpc>
                <a:spcPct val="150000"/>
              </a:lnSpc>
            </a:pPr>
            <a:r>
              <a:rPr lang="pl-PL" sz="2400" i="1" spc="110" dirty="0">
                <a:solidFill>
                  <a:srgbClr val="800000"/>
                </a:solidFill>
              </a:rPr>
              <a:t>8/ zmniejszona zdolność koncentracji lub myślenia, trudność w podjęciu jakiejkolwiek decyzji</a:t>
            </a:r>
          </a:p>
          <a:p>
            <a:pPr algn="just">
              <a:lnSpc>
                <a:spcPct val="150000"/>
              </a:lnSpc>
            </a:pPr>
            <a:r>
              <a:rPr lang="pl-PL" sz="2400" i="1" spc="110" dirty="0">
                <a:solidFill>
                  <a:srgbClr val="800000"/>
                </a:solidFill>
              </a:rPr>
              <a:t>9/ powtarzające się myśli o śmierci, myśli samobójcze, próba samobójcza lub konkretny plan samobójstwa.</a:t>
            </a:r>
          </a:p>
        </p:txBody>
      </p:sp>
    </p:spTree>
    <p:extLst>
      <p:ext uri="{BB962C8B-B14F-4D97-AF65-F5344CB8AC3E}">
        <p14:creationId xmlns:p14="http://schemas.microsoft.com/office/powerpoint/2010/main" val="141501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524848"/>
            <a:ext cx="74071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Inne typy depresji: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pl-PL" sz="2800" i="1" spc="110" dirty="0" smtClean="0">
                <a:solidFill>
                  <a:srgbClr val="800000"/>
                </a:solidFill>
              </a:rPr>
              <a:t>przedmiesiączkowe </a:t>
            </a:r>
            <a:r>
              <a:rPr lang="pl-PL" sz="2800" i="1" spc="110" dirty="0">
                <a:solidFill>
                  <a:srgbClr val="800000"/>
                </a:solidFill>
              </a:rPr>
              <a:t>zaburzenia </a:t>
            </a:r>
            <a:r>
              <a:rPr lang="pl-PL" sz="2800" i="1" spc="110" dirty="0" err="1" smtClean="0">
                <a:solidFill>
                  <a:srgbClr val="800000"/>
                </a:solidFill>
              </a:rPr>
              <a:t>dysforyczne</a:t>
            </a:r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pl-PL" sz="2800" i="1" spc="110" dirty="0" smtClean="0">
                <a:solidFill>
                  <a:srgbClr val="800000"/>
                </a:solidFill>
              </a:rPr>
              <a:t>depresja </a:t>
            </a:r>
            <a:r>
              <a:rPr lang="pl-PL" sz="2800" i="1" spc="110" dirty="0">
                <a:solidFill>
                  <a:srgbClr val="800000"/>
                </a:solidFill>
              </a:rPr>
              <a:t>poporodowa </a:t>
            </a:r>
          </a:p>
        </p:txBody>
      </p:sp>
    </p:spTree>
    <p:extLst>
      <p:ext uri="{BB962C8B-B14F-4D97-AF65-F5344CB8AC3E}">
        <p14:creationId xmlns:p14="http://schemas.microsoft.com/office/powerpoint/2010/main" val="72015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524848"/>
            <a:ext cx="740714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Leczenie depresji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pl-PL" sz="2800" b="1" i="1" spc="110" dirty="0" smtClean="0">
                <a:solidFill>
                  <a:srgbClr val="800000"/>
                </a:solidFill>
              </a:rPr>
              <a:t>farmakoterapia</a:t>
            </a:r>
            <a:r>
              <a:rPr lang="pl-PL" sz="2800" i="1" spc="110" dirty="0" smtClean="0">
                <a:solidFill>
                  <a:srgbClr val="800000"/>
                </a:solidFill>
              </a:rPr>
              <a:t> – leki przeciwdepresyjne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l-PL" sz="2800" b="1" i="1" spc="110" dirty="0">
                <a:solidFill>
                  <a:srgbClr val="800000"/>
                </a:solidFill>
              </a:rPr>
              <a:t>psychoterapia</a:t>
            </a:r>
            <a:r>
              <a:rPr lang="pl-PL" sz="2800" i="1" spc="110" dirty="0">
                <a:solidFill>
                  <a:srgbClr val="800000"/>
                </a:solidFill>
              </a:rPr>
              <a:t> - zbiór technik opartych na komunikacji werbalnej w relacji psychoterapeuta – pacjent, pozwalający leczyć zaburzenia natury psychologicznej</a:t>
            </a:r>
            <a:endParaRPr lang="pl-PL" sz="2800" i="1" spc="110" dirty="0" smtClean="0">
              <a:solidFill>
                <a:srgbClr val="800000"/>
              </a:solidFill>
            </a:endParaRPr>
          </a:p>
          <a:p>
            <a:pPr>
              <a:lnSpc>
                <a:spcPct val="150000"/>
              </a:lnSpc>
            </a:pPr>
            <a:r>
              <a:rPr lang="pl-PL" sz="2800" i="1" spc="110" dirty="0">
                <a:solidFill>
                  <a:srgbClr val="8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155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899592" y="1556792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Profilaktyczne działania rodzicielskie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2800" i="1" spc="110" dirty="0" smtClean="0">
                <a:solidFill>
                  <a:srgbClr val="800000"/>
                </a:solidFill>
              </a:rPr>
              <a:t>Budowanie </a:t>
            </a:r>
            <a:r>
              <a:rPr lang="pl-PL" sz="2800" i="1" spc="110" dirty="0">
                <a:solidFill>
                  <a:srgbClr val="800000"/>
                </a:solidFill>
              </a:rPr>
              <a:t>relacji z </a:t>
            </a:r>
            <a:r>
              <a:rPr lang="pl-PL" sz="2800" i="1" spc="110" dirty="0" smtClean="0">
                <a:solidFill>
                  <a:srgbClr val="800000"/>
                </a:solidFill>
              </a:rPr>
              <a:t>dzieckiem.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2800" i="1" spc="110" dirty="0" smtClean="0">
                <a:solidFill>
                  <a:srgbClr val="800000"/>
                </a:solidFill>
              </a:rPr>
              <a:t>Stosowanie optymalnej kontroli.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2800" i="1" spc="110" dirty="0" smtClean="0">
                <a:solidFill>
                  <a:srgbClr val="800000"/>
                </a:solidFill>
              </a:rPr>
              <a:t>Jasne określenie i przestrzeganie reguł.</a:t>
            </a:r>
          </a:p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pl-PL" sz="2800" i="1" spc="110" dirty="0">
                <a:solidFill>
                  <a:srgbClr val="8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51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323528" y="908720"/>
            <a:ext cx="8496944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Rodzinne czynniki ryzyka depresji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800" i="1" spc="110" dirty="0" smtClean="0">
                <a:solidFill>
                  <a:srgbClr val="800000"/>
                </a:solidFill>
              </a:rPr>
              <a:t>Kary </a:t>
            </a:r>
            <a:r>
              <a:rPr lang="pl-PL" sz="2800" i="1" spc="110" dirty="0">
                <a:solidFill>
                  <a:srgbClr val="800000"/>
                </a:solidFill>
              </a:rPr>
              <a:t>i inne restrykcyjne metody </a:t>
            </a:r>
            <a:r>
              <a:rPr lang="pl-PL" sz="2800" i="1" spc="110" dirty="0" smtClean="0">
                <a:solidFill>
                  <a:srgbClr val="800000"/>
                </a:solidFill>
              </a:rPr>
              <a:t>rodzicielskie.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800" i="1" spc="110" dirty="0" smtClean="0">
                <a:solidFill>
                  <a:srgbClr val="800000"/>
                </a:solidFill>
              </a:rPr>
              <a:t>Odrzucenie </a:t>
            </a:r>
            <a:r>
              <a:rPr lang="pl-PL" sz="2800" i="1" spc="110" dirty="0">
                <a:solidFill>
                  <a:srgbClr val="800000"/>
                </a:solidFill>
              </a:rPr>
              <a:t>przez </a:t>
            </a:r>
            <a:r>
              <a:rPr lang="pl-PL" sz="2800" i="1" spc="110" dirty="0" smtClean="0">
                <a:solidFill>
                  <a:srgbClr val="800000"/>
                </a:solidFill>
              </a:rPr>
              <a:t>rodziców.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800" i="1" spc="110" dirty="0" smtClean="0">
                <a:solidFill>
                  <a:srgbClr val="800000"/>
                </a:solidFill>
              </a:rPr>
              <a:t>Depresja </a:t>
            </a:r>
            <a:r>
              <a:rPr lang="pl-PL" sz="2800" i="1" spc="110" dirty="0">
                <a:solidFill>
                  <a:srgbClr val="800000"/>
                </a:solidFill>
              </a:rPr>
              <a:t>jednego lub obojga </a:t>
            </a:r>
            <a:r>
              <a:rPr lang="pl-PL" sz="2800" i="1" spc="110" dirty="0" smtClean="0">
                <a:solidFill>
                  <a:srgbClr val="800000"/>
                </a:solidFill>
              </a:rPr>
              <a:t>rodziców. 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800" i="1" spc="110" dirty="0" smtClean="0">
                <a:solidFill>
                  <a:srgbClr val="800000"/>
                </a:solidFill>
              </a:rPr>
              <a:t>Skonfliktowanie </a:t>
            </a:r>
            <a:r>
              <a:rPr lang="pl-PL" sz="2800" i="1" spc="110" dirty="0">
                <a:solidFill>
                  <a:srgbClr val="800000"/>
                </a:solidFill>
              </a:rPr>
              <a:t>stosunków w </a:t>
            </a:r>
            <a:r>
              <a:rPr lang="pl-PL" sz="2800" i="1" spc="110" dirty="0" smtClean="0">
                <a:solidFill>
                  <a:srgbClr val="800000"/>
                </a:solidFill>
              </a:rPr>
              <a:t>rodzinie.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800" i="1" spc="110" dirty="0" smtClean="0">
                <a:solidFill>
                  <a:srgbClr val="800000"/>
                </a:solidFill>
              </a:rPr>
              <a:t>Zmiana </a:t>
            </a:r>
            <a:r>
              <a:rPr lang="pl-PL" sz="2800" i="1" spc="110" dirty="0">
                <a:solidFill>
                  <a:srgbClr val="800000"/>
                </a:solidFill>
              </a:rPr>
              <a:t>struktury rodziny (</a:t>
            </a:r>
            <a:r>
              <a:rPr lang="pl-PL" sz="2800" i="1" spc="110" dirty="0" smtClean="0">
                <a:solidFill>
                  <a:srgbClr val="800000"/>
                </a:solidFill>
              </a:rPr>
              <a:t>utrata </a:t>
            </a:r>
            <a:r>
              <a:rPr lang="pl-PL" sz="2800" i="1" spc="110" dirty="0">
                <a:solidFill>
                  <a:srgbClr val="800000"/>
                </a:solidFill>
              </a:rPr>
              <a:t>obojga rodziców lub jednego w związku ze zgonem, separacją lub rozwodem</a:t>
            </a:r>
            <a:r>
              <a:rPr lang="pl-PL" sz="2800" i="1" spc="110" dirty="0" smtClean="0">
                <a:solidFill>
                  <a:srgbClr val="800000"/>
                </a:solidFill>
              </a:rPr>
              <a:t>).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800" i="1" spc="110" dirty="0" smtClean="0">
                <a:solidFill>
                  <a:srgbClr val="800000"/>
                </a:solidFill>
              </a:rPr>
              <a:t>Stres rodzinny </a:t>
            </a:r>
            <a:r>
              <a:rPr lang="pl-PL" sz="2800" i="1" spc="110" dirty="0">
                <a:solidFill>
                  <a:srgbClr val="800000"/>
                </a:solidFill>
              </a:rPr>
              <a:t>(problemy ekonomiczne rodziny, bezrobocie oraz poważna choroba członka rodziny</a:t>
            </a:r>
            <a:r>
              <a:rPr lang="pl-PL" sz="2800" i="1" spc="110" dirty="0" smtClean="0">
                <a:solidFill>
                  <a:srgbClr val="800000"/>
                </a:solidFill>
              </a:rPr>
              <a:t>).</a:t>
            </a:r>
          </a:p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pl-PL" sz="2800" i="1" spc="110" dirty="0">
                <a:solidFill>
                  <a:srgbClr val="8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247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323528" y="908720"/>
            <a:ext cx="849694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Szkolna profilaktyka uniwersalna (kierowana do ogółu uczniów):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400" i="1" spc="110" dirty="0">
                <a:solidFill>
                  <a:srgbClr val="800000"/>
                </a:solidFill>
              </a:rPr>
              <a:t>k</a:t>
            </a:r>
            <a:r>
              <a:rPr lang="pl-PL" sz="2400" i="1" spc="110" dirty="0" smtClean="0">
                <a:solidFill>
                  <a:srgbClr val="800000"/>
                </a:solidFill>
              </a:rPr>
              <a:t>reowanie </a:t>
            </a:r>
            <a:r>
              <a:rPr lang="pl-PL" sz="2400" i="1" spc="110" dirty="0">
                <a:solidFill>
                  <a:srgbClr val="800000"/>
                </a:solidFill>
              </a:rPr>
              <a:t>zdrowego wspierającego środowiska w </a:t>
            </a:r>
            <a:r>
              <a:rPr lang="pl-PL" sz="2400" i="1" spc="110" dirty="0" smtClean="0">
                <a:solidFill>
                  <a:srgbClr val="800000"/>
                </a:solidFill>
              </a:rPr>
              <a:t>szkole; </a:t>
            </a:r>
            <a:r>
              <a:rPr lang="pl-PL" sz="2400" i="1" spc="110" dirty="0">
                <a:solidFill>
                  <a:srgbClr val="800000"/>
                </a:solidFill>
              </a:rPr>
              <a:t>d</a:t>
            </a:r>
            <a:r>
              <a:rPr lang="pl-PL" sz="2400" i="1" spc="110" dirty="0" smtClean="0">
                <a:solidFill>
                  <a:srgbClr val="800000"/>
                </a:solidFill>
              </a:rPr>
              <a:t>banie </a:t>
            </a:r>
            <a:r>
              <a:rPr lang="pl-PL" sz="2400" i="1" spc="110" dirty="0">
                <a:solidFill>
                  <a:srgbClr val="800000"/>
                </a:solidFill>
              </a:rPr>
              <a:t>o dobry klimat fizyczny i </a:t>
            </a:r>
            <a:r>
              <a:rPr lang="pl-PL" sz="2400" i="1" spc="110" dirty="0" smtClean="0">
                <a:solidFill>
                  <a:srgbClr val="800000"/>
                </a:solidFill>
              </a:rPr>
              <a:t>społeczny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400" i="1" spc="110" dirty="0">
                <a:solidFill>
                  <a:srgbClr val="800000"/>
                </a:solidFill>
              </a:rPr>
              <a:t>z</a:t>
            </a:r>
            <a:r>
              <a:rPr lang="pl-PL" sz="2400" i="1" spc="110" dirty="0" smtClean="0">
                <a:solidFill>
                  <a:srgbClr val="800000"/>
                </a:solidFill>
              </a:rPr>
              <a:t>decydowana </a:t>
            </a:r>
            <a:r>
              <a:rPr lang="pl-PL" sz="2400" i="1" spc="110" dirty="0">
                <a:solidFill>
                  <a:srgbClr val="800000"/>
                </a:solidFill>
              </a:rPr>
              <a:t>niezgoda na </a:t>
            </a:r>
            <a:r>
              <a:rPr lang="pl-PL" sz="2400" i="1" spc="110" dirty="0" smtClean="0">
                <a:solidFill>
                  <a:srgbClr val="800000"/>
                </a:solidFill>
              </a:rPr>
              <a:t>przemoc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400" i="1" spc="110" dirty="0">
                <a:solidFill>
                  <a:srgbClr val="800000"/>
                </a:solidFill>
              </a:rPr>
              <a:t>w</a:t>
            </a:r>
            <a:r>
              <a:rPr lang="pl-PL" sz="2400" i="1" spc="110" dirty="0" smtClean="0">
                <a:solidFill>
                  <a:srgbClr val="800000"/>
                </a:solidFill>
              </a:rPr>
              <a:t>zmacnianie </a:t>
            </a:r>
            <a:r>
              <a:rPr lang="pl-PL" sz="2400" i="1" spc="110" dirty="0">
                <a:solidFill>
                  <a:srgbClr val="800000"/>
                </a:solidFill>
              </a:rPr>
              <a:t>odporności uczniów poprzez uczenie najważniejszych umiejętności psychologicznych i </a:t>
            </a:r>
            <a:r>
              <a:rPr lang="pl-PL" sz="2400" i="1" spc="110" dirty="0" err="1" smtClean="0">
                <a:solidFill>
                  <a:srgbClr val="800000"/>
                </a:solidFill>
              </a:rPr>
              <a:t>społecz-nych</a:t>
            </a:r>
            <a:endParaRPr lang="pl-PL" sz="24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400" i="1" spc="110" dirty="0">
                <a:solidFill>
                  <a:srgbClr val="800000"/>
                </a:solidFill>
              </a:rPr>
              <a:t>p</a:t>
            </a:r>
            <a:r>
              <a:rPr lang="pl-PL" sz="2400" i="1" spc="110" dirty="0" smtClean="0">
                <a:solidFill>
                  <a:srgbClr val="800000"/>
                </a:solidFill>
              </a:rPr>
              <a:t>odnoszenie </a:t>
            </a:r>
            <a:r>
              <a:rPr lang="pl-PL" sz="2400" i="1" spc="110" dirty="0">
                <a:solidFill>
                  <a:srgbClr val="800000"/>
                </a:solidFill>
              </a:rPr>
              <a:t>samooceny dzieci i nastolatków </a:t>
            </a:r>
            <a:endParaRPr lang="pl-PL" sz="24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400" i="1" spc="110" dirty="0">
                <a:solidFill>
                  <a:srgbClr val="800000"/>
                </a:solidFill>
              </a:rPr>
              <a:t>w</a:t>
            </a:r>
            <a:r>
              <a:rPr lang="pl-PL" sz="2400" i="1" spc="110" dirty="0" smtClean="0">
                <a:solidFill>
                  <a:srgbClr val="800000"/>
                </a:solidFill>
              </a:rPr>
              <a:t>zmacnianie </a:t>
            </a:r>
            <a:r>
              <a:rPr lang="pl-PL" sz="2400" i="1" spc="110" dirty="0">
                <a:solidFill>
                  <a:srgbClr val="800000"/>
                </a:solidFill>
              </a:rPr>
              <a:t>więzi ze </a:t>
            </a:r>
            <a:r>
              <a:rPr lang="pl-PL" sz="2400" i="1" spc="110" dirty="0" smtClean="0">
                <a:solidFill>
                  <a:srgbClr val="800000"/>
                </a:solidFill>
              </a:rPr>
              <a:t>szkołą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400" i="1" spc="110" dirty="0" smtClean="0">
                <a:solidFill>
                  <a:srgbClr val="800000"/>
                </a:solidFill>
              </a:rPr>
              <a:t>zwiększanie </a:t>
            </a:r>
            <a:r>
              <a:rPr lang="pl-PL" sz="2400" i="1" spc="110" dirty="0">
                <a:solidFill>
                  <a:srgbClr val="800000"/>
                </a:solidFill>
              </a:rPr>
              <a:t>kompetencji wychowawczych rodziców </a:t>
            </a:r>
            <a:endParaRPr lang="pl-PL" sz="24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400" i="1" spc="110" dirty="0" smtClean="0">
                <a:solidFill>
                  <a:srgbClr val="800000"/>
                </a:solidFill>
              </a:rPr>
              <a:t>wskazanie </a:t>
            </a:r>
            <a:r>
              <a:rPr lang="pl-PL" sz="2400" i="1" spc="110" dirty="0">
                <a:solidFill>
                  <a:srgbClr val="800000"/>
                </a:solidFill>
              </a:rPr>
              <a:t>osób, do których można się zwrócić o poradę i </a:t>
            </a:r>
            <a:r>
              <a:rPr lang="pl-PL" sz="2400" i="1" spc="110" dirty="0" smtClean="0">
                <a:solidFill>
                  <a:srgbClr val="800000"/>
                </a:solidFill>
              </a:rPr>
              <a:t>pomoc</a:t>
            </a:r>
          </a:p>
        </p:txBody>
      </p:sp>
    </p:spTree>
    <p:extLst>
      <p:ext uri="{BB962C8B-B14F-4D97-AF65-F5344CB8AC3E}">
        <p14:creationId xmlns:p14="http://schemas.microsoft.com/office/powerpoint/2010/main" val="10676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323528" y="1628214"/>
            <a:ext cx="849694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Szkolna profilaktyka selektywna (kierowana do uczniów zagrożonych):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400" i="1" spc="110" dirty="0">
                <a:solidFill>
                  <a:srgbClr val="800000"/>
                </a:solidFill>
              </a:rPr>
              <a:t>p</a:t>
            </a:r>
            <a:r>
              <a:rPr lang="pl-PL" sz="2400" i="1" spc="110" dirty="0" smtClean="0">
                <a:solidFill>
                  <a:srgbClr val="800000"/>
                </a:solidFill>
              </a:rPr>
              <a:t>omoc </a:t>
            </a:r>
            <a:r>
              <a:rPr lang="pl-PL" sz="2400" i="1" spc="110" dirty="0">
                <a:solidFill>
                  <a:srgbClr val="800000"/>
                </a:solidFill>
              </a:rPr>
              <a:t>w nauce, udzielanie wsparcia i budowanie motywacji, indywidualizacja </a:t>
            </a:r>
            <a:r>
              <a:rPr lang="pl-PL" sz="2400" i="1" spc="110" dirty="0" smtClean="0">
                <a:solidFill>
                  <a:srgbClr val="800000"/>
                </a:solidFill>
              </a:rPr>
              <a:t>nauczania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400" i="1" spc="110" dirty="0" smtClean="0">
                <a:solidFill>
                  <a:srgbClr val="800000"/>
                </a:solidFill>
              </a:rPr>
              <a:t>włączanie </a:t>
            </a:r>
            <a:r>
              <a:rPr lang="pl-PL" sz="2400" i="1" spc="110" dirty="0">
                <a:solidFill>
                  <a:srgbClr val="800000"/>
                </a:solidFill>
              </a:rPr>
              <a:t>w grupę </a:t>
            </a:r>
            <a:r>
              <a:rPr lang="pl-PL" sz="2400" i="1" spc="110" dirty="0" smtClean="0">
                <a:solidFill>
                  <a:srgbClr val="800000"/>
                </a:solidFill>
              </a:rPr>
              <a:t>rówieśniczą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400" i="1" spc="110" dirty="0" smtClean="0">
                <a:solidFill>
                  <a:srgbClr val="800000"/>
                </a:solidFill>
              </a:rPr>
              <a:t>włączanie </a:t>
            </a:r>
            <a:r>
              <a:rPr lang="pl-PL" sz="2400" i="1" spc="110" dirty="0">
                <a:solidFill>
                  <a:srgbClr val="800000"/>
                </a:solidFill>
              </a:rPr>
              <a:t>do dodatkowych programów rozwijających umiejętności psychologiczne i </a:t>
            </a:r>
            <a:r>
              <a:rPr lang="pl-PL" sz="2400" i="1" spc="110" dirty="0" smtClean="0">
                <a:solidFill>
                  <a:srgbClr val="800000"/>
                </a:solidFill>
              </a:rPr>
              <a:t>społeczne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pl-PL" sz="2400" i="1" spc="110" dirty="0" smtClean="0">
                <a:solidFill>
                  <a:srgbClr val="800000"/>
                </a:solidFill>
              </a:rPr>
              <a:t>zacieśnianie </a:t>
            </a:r>
            <a:r>
              <a:rPr lang="pl-PL" sz="2400" i="1" spc="110" dirty="0">
                <a:solidFill>
                  <a:srgbClr val="800000"/>
                </a:solidFill>
              </a:rPr>
              <a:t>współpracy z rodzicami </a:t>
            </a:r>
            <a:endParaRPr lang="pl-PL" sz="2400" i="1" spc="110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11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323528" y="908720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>
                <a:solidFill>
                  <a:srgbClr val="800000"/>
                </a:solidFill>
              </a:rPr>
              <a:t>Działania profilaktyczne podejmowane wobec samego </a:t>
            </a:r>
            <a:r>
              <a:rPr lang="pl-PL" sz="2800" i="1" spc="110" dirty="0" smtClean="0">
                <a:solidFill>
                  <a:srgbClr val="800000"/>
                </a:solidFill>
              </a:rPr>
              <a:t>siebie.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2400" i="1" spc="110" dirty="0" smtClean="0">
                <a:solidFill>
                  <a:srgbClr val="800000"/>
                </a:solidFill>
              </a:rPr>
              <a:t>Zadbaj </a:t>
            </a:r>
            <a:r>
              <a:rPr lang="pl-PL" sz="2400" i="1" spc="110" dirty="0">
                <a:solidFill>
                  <a:srgbClr val="800000"/>
                </a:solidFill>
              </a:rPr>
              <a:t>o </a:t>
            </a:r>
            <a:r>
              <a:rPr lang="pl-PL" sz="2400" i="1" spc="110" dirty="0" smtClean="0">
                <a:solidFill>
                  <a:srgbClr val="800000"/>
                </a:solidFill>
              </a:rPr>
              <a:t>relacje. 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2400" i="1" spc="110" dirty="0" smtClean="0">
                <a:solidFill>
                  <a:srgbClr val="800000"/>
                </a:solidFill>
              </a:rPr>
              <a:t>Zadbaj </a:t>
            </a:r>
            <a:r>
              <a:rPr lang="pl-PL" sz="2400" i="1" spc="110" dirty="0">
                <a:solidFill>
                  <a:srgbClr val="800000"/>
                </a:solidFill>
              </a:rPr>
              <a:t>o zdrowy </a:t>
            </a:r>
            <a:r>
              <a:rPr lang="pl-PL" sz="2400" i="1" spc="110" dirty="0" smtClean="0">
                <a:solidFill>
                  <a:srgbClr val="800000"/>
                </a:solidFill>
              </a:rPr>
              <a:t>sen. 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2400" i="1" spc="110" dirty="0" smtClean="0">
                <a:solidFill>
                  <a:srgbClr val="800000"/>
                </a:solidFill>
              </a:rPr>
              <a:t>Zadbaj </a:t>
            </a:r>
            <a:r>
              <a:rPr lang="pl-PL" sz="2400" i="1" spc="110" dirty="0">
                <a:solidFill>
                  <a:srgbClr val="800000"/>
                </a:solidFill>
              </a:rPr>
              <a:t>o zdrowy </a:t>
            </a:r>
            <a:r>
              <a:rPr lang="pl-PL" sz="2400" i="1" spc="110" dirty="0" smtClean="0">
                <a:solidFill>
                  <a:srgbClr val="800000"/>
                </a:solidFill>
              </a:rPr>
              <a:t>ruch. 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2400" i="1" spc="110" dirty="0" smtClean="0">
                <a:solidFill>
                  <a:srgbClr val="800000"/>
                </a:solidFill>
              </a:rPr>
              <a:t>Sprawiaj </a:t>
            </a:r>
            <a:r>
              <a:rPr lang="pl-PL" sz="2400" i="1" spc="110" dirty="0">
                <a:solidFill>
                  <a:srgbClr val="800000"/>
                </a:solidFill>
              </a:rPr>
              <a:t>sobie (i innym) drobne </a:t>
            </a:r>
            <a:r>
              <a:rPr lang="pl-PL" sz="2400" i="1" spc="110" dirty="0" smtClean="0">
                <a:solidFill>
                  <a:srgbClr val="800000"/>
                </a:solidFill>
              </a:rPr>
              <a:t>przyjemności. 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2400" i="1" spc="110" dirty="0" smtClean="0">
                <a:solidFill>
                  <a:srgbClr val="800000"/>
                </a:solidFill>
              </a:rPr>
              <a:t>Rozwiązuj problemy. 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2400" i="1" spc="110" dirty="0" smtClean="0">
                <a:solidFill>
                  <a:srgbClr val="800000"/>
                </a:solidFill>
              </a:rPr>
              <a:t>Bądź </a:t>
            </a:r>
            <a:r>
              <a:rPr lang="pl-PL" sz="2400" i="1" spc="110" dirty="0">
                <a:solidFill>
                  <a:srgbClr val="800000"/>
                </a:solidFill>
              </a:rPr>
              <a:t>w dobrej relacji ze </a:t>
            </a:r>
            <a:r>
              <a:rPr lang="pl-PL" sz="2400" i="1" spc="110" dirty="0" smtClean="0">
                <a:solidFill>
                  <a:srgbClr val="800000"/>
                </a:solidFill>
              </a:rPr>
              <a:t>sobą. 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l-PL" sz="2400" i="1" spc="110" dirty="0" smtClean="0">
                <a:solidFill>
                  <a:srgbClr val="800000"/>
                </a:solidFill>
              </a:rPr>
              <a:t>Stosuj </a:t>
            </a:r>
            <a:r>
              <a:rPr lang="pl-PL" sz="2400" i="1" spc="110" dirty="0">
                <a:solidFill>
                  <a:srgbClr val="800000"/>
                </a:solidFill>
              </a:rPr>
              <a:t>metodę małych </a:t>
            </a:r>
            <a:r>
              <a:rPr lang="pl-PL" sz="2400" i="1" spc="110" dirty="0" smtClean="0">
                <a:solidFill>
                  <a:srgbClr val="800000"/>
                </a:solidFill>
              </a:rPr>
              <a:t>kroków. </a:t>
            </a:r>
          </a:p>
        </p:txBody>
      </p:sp>
    </p:spTree>
    <p:extLst>
      <p:ext uri="{BB962C8B-B14F-4D97-AF65-F5344CB8AC3E}">
        <p14:creationId xmlns:p14="http://schemas.microsoft.com/office/powerpoint/2010/main" val="100338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2204864"/>
            <a:ext cx="72834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>
                <a:solidFill>
                  <a:srgbClr val="800000"/>
                </a:solidFill>
              </a:rPr>
              <a:t>Motto</a:t>
            </a:r>
            <a:r>
              <a:rPr lang="pl-PL" sz="2800" i="1" spc="110" dirty="0" smtClean="0">
                <a:solidFill>
                  <a:srgbClr val="800000"/>
                </a:solidFill>
              </a:rPr>
              <a:t>:</a:t>
            </a:r>
          </a:p>
          <a:p>
            <a:pPr algn="just"/>
            <a:endParaRPr lang="pl-PL" sz="2800" i="1" spc="110" dirty="0">
              <a:solidFill>
                <a:srgbClr val="800000"/>
              </a:solidFill>
            </a:endParaRPr>
          </a:p>
          <a:p>
            <a:pPr algn="just"/>
            <a:r>
              <a:rPr lang="pl-PL" sz="2800" b="1" i="1" spc="110" dirty="0">
                <a:solidFill>
                  <a:srgbClr val="800000"/>
                </a:solidFill>
              </a:rPr>
              <a:t>„DEPRESJA TO UNIWERSALNE, </a:t>
            </a:r>
            <a:r>
              <a:rPr lang="pl-PL" sz="2400" b="1" i="1" spc="110" dirty="0" smtClean="0">
                <a:solidFill>
                  <a:srgbClr val="800000"/>
                </a:solidFill>
              </a:rPr>
              <a:t>PONAD-CZASOWE</a:t>
            </a:r>
            <a:r>
              <a:rPr lang="pl-PL" sz="2800" b="1" i="1" spc="110" dirty="0" smtClean="0">
                <a:solidFill>
                  <a:srgbClr val="800000"/>
                </a:solidFill>
              </a:rPr>
              <a:t> </a:t>
            </a:r>
            <a:r>
              <a:rPr lang="pl-PL" sz="2800" b="1" i="1" spc="110" dirty="0">
                <a:solidFill>
                  <a:srgbClr val="800000"/>
                </a:solidFill>
              </a:rPr>
              <a:t>I NIEZALEŻNE OD WIEKU CIERPIENIE PRZYPISYWANE CZŁOWIEKOWI” </a:t>
            </a:r>
          </a:p>
        </p:txBody>
      </p:sp>
    </p:spTree>
    <p:extLst>
      <p:ext uri="{BB962C8B-B14F-4D97-AF65-F5344CB8AC3E}">
        <p14:creationId xmlns:p14="http://schemas.microsoft.com/office/powerpoint/2010/main" val="191449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395536" y="1268760"/>
            <a:ext cx="82809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Rozpowszechnienie depresji: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l-PL" sz="2800" i="1" spc="110" dirty="0" smtClean="0">
                <a:solidFill>
                  <a:srgbClr val="800000"/>
                </a:solidFill>
              </a:rPr>
              <a:t>17% populacji ogólnej choruje na depresję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l-PL" sz="2800" i="1" spc="110" dirty="0">
                <a:solidFill>
                  <a:srgbClr val="800000"/>
                </a:solidFill>
              </a:rPr>
              <a:t>27-54</a:t>
            </a:r>
            <a:r>
              <a:rPr lang="pl-PL" sz="2800" i="1" spc="110" dirty="0" smtClean="0">
                <a:solidFill>
                  <a:srgbClr val="800000"/>
                </a:solidFill>
              </a:rPr>
              <a:t>% nastolatków w Polsce przeżywa epizody depresyjne </a:t>
            </a:r>
            <a:endParaRPr lang="pl-PL" sz="2800" i="1" spc="110" dirty="0">
              <a:solidFill>
                <a:srgbClr val="80000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l-PL" sz="2800" i="1" spc="110" dirty="0">
                <a:solidFill>
                  <a:srgbClr val="800000"/>
                </a:solidFill>
              </a:rPr>
              <a:t>o</a:t>
            </a:r>
            <a:r>
              <a:rPr lang="pl-PL" sz="2800" i="1" spc="110" dirty="0" smtClean="0">
                <a:solidFill>
                  <a:srgbClr val="800000"/>
                </a:solidFill>
              </a:rPr>
              <a:t>bjawy  </a:t>
            </a:r>
            <a:r>
              <a:rPr lang="pl-PL" sz="2800" i="1" spc="110" dirty="0">
                <a:solidFill>
                  <a:srgbClr val="800000"/>
                </a:solidFill>
              </a:rPr>
              <a:t>depresji  występują  dwukrotnie  częściej u  dorastających  dziewcząt  niż  </a:t>
            </a:r>
            <a:r>
              <a:rPr lang="pl-PL" sz="2800" i="1" spc="110" dirty="0" smtClean="0">
                <a:solidFill>
                  <a:srgbClr val="800000"/>
                </a:solidFill>
              </a:rPr>
              <a:t/>
            </a:r>
            <a:br>
              <a:rPr lang="pl-PL" sz="2800" i="1" spc="110" dirty="0" smtClean="0">
                <a:solidFill>
                  <a:srgbClr val="800000"/>
                </a:solidFill>
              </a:rPr>
            </a:br>
            <a:r>
              <a:rPr lang="pl-PL" sz="2800" i="1" spc="110" dirty="0" smtClean="0">
                <a:solidFill>
                  <a:srgbClr val="800000"/>
                </a:solidFill>
              </a:rPr>
              <a:t>u  </a:t>
            </a:r>
            <a:r>
              <a:rPr lang="pl-PL" sz="2800" i="1" spc="110" dirty="0">
                <a:solidFill>
                  <a:srgbClr val="800000"/>
                </a:solidFill>
              </a:rPr>
              <a:t>chłopców</a:t>
            </a:r>
          </a:p>
        </p:txBody>
      </p:sp>
    </p:spTree>
    <p:extLst>
      <p:ext uri="{BB962C8B-B14F-4D97-AF65-F5344CB8AC3E}">
        <p14:creationId xmlns:p14="http://schemas.microsoft.com/office/powerpoint/2010/main" val="101040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524848"/>
            <a:ext cx="72834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i="1" spc="110" dirty="0">
                <a:solidFill>
                  <a:srgbClr val="800000"/>
                </a:solidFill>
              </a:rPr>
              <a:t>Depresja</a:t>
            </a:r>
            <a:r>
              <a:rPr lang="pl-PL" sz="2800" i="1" spc="110" dirty="0">
                <a:solidFill>
                  <a:srgbClr val="800000"/>
                </a:solidFill>
              </a:rPr>
              <a:t> w języku potocznym jest terminem służącym do opisu obniżonego nastroju często przeżywanego w reakcji na trudne wydarzenia zdarzające się w życiu każdego człowieka. W takich sytuacjach przejściowo obniżony nastrój może utrzymywać się kilka chwil, kilka godzin, kilka lub kilkanaście dni. Ten stan nazywany jest często </a:t>
            </a:r>
            <a:r>
              <a:rPr lang="pl-PL" sz="2800" b="1" i="1" spc="110" dirty="0">
                <a:solidFill>
                  <a:srgbClr val="800000"/>
                </a:solidFill>
              </a:rPr>
              <a:t>„depresją normalną” </a:t>
            </a:r>
            <a:r>
              <a:rPr lang="pl-PL" sz="2800" i="1" spc="110" dirty="0">
                <a:solidFill>
                  <a:srgbClr val="800000"/>
                </a:solidFill>
              </a:rPr>
              <a:t>i dotyczy reakcji na naturalne </a:t>
            </a:r>
            <a:r>
              <a:rPr lang="pl-PL" sz="2800" i="1" spc="110" dirty="0" smtClean="0">
                <a:solidFill>
                  <a:srgbClr val="800000"/>
                </a:solidFill>
              </a:rPr>
              <a:t>sytuacje.</a:t>
            </a:r>
            <a:endParaRPr lang="pl-PL" sz="2800" b="1" i="1" spc="11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48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340768"/>
            <a:ext cx="72834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Przykłady sytuacji powodujących obniżenie nastroju: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algn="just"/>
            <a:r>
              <a:rPr lang="pl-PL" sz="2800" i="1" spc="110" dirty="0">
                <a:solidFill>
                  <a:srgbClr val="800000"/>
                </a:solidFill>
              </a:rPr>
              <a:t>- strata czegoś,</a:t>
            </a:r>
          </a:p>
          <a:p>
            <a:pPr algn="just"/>
            <a:r>
              <a:rPr lang="pl-PL" sz="2800" i="1" spc="110" dirty="0">
                <a:solidFill>
                  <a:srgbClr val="800000"/>
                </a:solidFill>
              </a:rPr>
              <a:t>- odrzucenie przez ważną dla nas osobę, </a:t>
            </a:r>
          </a:p>
          <a:p>
            <a:pPr algn="just"/>
            <a:r>
              <a:rPr lang="pl-PL" sz="2800" i="1" spc="110" dirty="0">
                <a:solidFill>
                  <a:srgbClr val="800000"/>
                </a:solidFill>
              </a:rPr>
              <a:t>- utrata kogoś bliskiego, </a:t>
            </a:r>
          </a:p>
          <a:p>
            <a:pPr algn="just"/>
            <a:r>
              <a:rPr lang="pl-PL" sz="2800" i="1" spc="110" dirty="0">
                <a:solidFill>
                  <a:srgbClr val="800000"/>
                </a:solidFill>
              </a:rPr>
              <a:t>- niepowodzenie w ważnej dla nas sprawie,  </a:t>
            </a:r>
          </a:p>
          <a:p>
            <a:pPr algn="just"/>
            <a:r>
              <a:rPr lang="pl-PL" sz="2800" i="1" spc="110" dirty="0">
                <a:solidFill>
                  <a:srgbClr val="800000"/>
                </a:solidFill>
              </a:rPr>
              <a:t>- pogorszenie warunków życia,</a:t>
            </a:r>
          </a:p>
          <a:p>
            <a:pPr algn="just"/>
            <a:r>
              <a:rPr lang="pl-PL" sz="2800" i="1" spc="110" dirty="0">
                <a:solidFill>
                  <a:srgbClr val="800000"/>
                </a:solidFill>
              </a:rPr>
              <a:t>- choroba własna bądź kogoś bliskiego. </a:t>
            </a:r>
          </a:p>
          <a:p>
            <a:pPr algn="just"/>
            <a:endParaRPr lang="pl-PL" sz="2800" i="1" spc="11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3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47457" y="1340768"/>
            <a:ext cx="728349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3600" b="1" i="1" spc="110" dirty="0" smtClean="0">
                <a:solidFill>
                  <a:srgbClr val="800000"/>
                </a:solidFill>
              </a:rPr>
              <a:t>Depresja kliniczna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Depresja kliniczna różni się </a:t>
            </a:r>
            <a:r>
              <a:rPr lang="pl-PL" sz="2800" i="1" spc="110" dirty="0">
                <a:solidFill>
                  <a:srgbClr val="800000"/>
                </a:solidFill>
              </a:rPr>
              <a:t>od „depresji normalnej</a:t>
            </a:r>
            <a:r>
              <a:rPr lang="pl-PL" sz="2800" i="1" spc="110" dirty="0" smtClean="0">
                <a:solidFill>
                  <a:srgbClr val="800000"/>
                </a:solidFill>
              </a:rPr>
              <a:t>”: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l-PL" sz="2800" i="1" spc="110" dirty="0" smtClean="0">
                <a:solidFill>
                  <a:srgbClr val="800000"/>
                </a:solidFill>
              </a:rPr>
              <a:t>stopniem </a:t>
            </a:r>
            <a:r>
              <a:rPr lang="pl-PL" sz="2800" i="1" spc="110" dirty="0">
                <a:solidFill>
                  <a:srgbClr val="800000"/>
                </a:solidFill>
              </a:rPr>
              <a:t>nasilenia, </a:t>
            </a:r>
            <a:endParaRPr lang="pl-PL" sz="2800" i="1" spc="110" dirty="0" smtClean="0">
              <a:solidFill>
                <a:srgbClr val="80000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l-PL" sz="2800" i="1" spc="110" dirty="0" smtClean="0">
                <a:solidFill>
                  <a:srgbClr val="800000"/>
                </a:solidFill>
              </a:rPr>
              <a:t>długością trwania,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l-PL" sz="2800" i="1" spc="110" dirty="0" smtClean="0">
                <a:solidFill>
                  <a:srgbClr val="800000"/>
                </a:solidFill>
              </a:rPr>
              <a:t>tendencją </a:t>
            </a:r>
            <a:r>
              <a:rPr lang="pl-PL" sz="2800" i="1" spc="110" dirty="0">
                <a:solidFill>
                  <a:srgbClr val="800000"/>
                </a:solidFill>
              </a:rPr>
              <a:t>do powtarzania się </a:t>
            </a:r>
            <a:r>
              <a:rPr lang="pl-PL" sz="2800" i="1" spc="110" dirty="0" smtClean="0">
                <a:solidFill>
                  <a:srgbClr val="800000"/>
                </a:solidFill>
              </a:rPr>
              <a:t>dozna-</a:t>
            </a:r>
            <a:r>
              <a:rPr lang="pl-PL" sz="2800" i="1" spc="110" dirty="0" err="1" smtClean="0">
                <a:solidFill>
                  <a:srgbClr val="800000"/>
                </a:solidFill>
              </a:rPr>
              <a:t>wanych</a:t>
            </a:r>
            <a:r>
              <a:rPr lang="pl-PL" sz="2800" i="1" spc="110" dirty="0" smtClean="0">
                <a:solidFill>
                  <a:srgbClr val="800000"/>
                </a:solidFill>
              </a:rPr>
              <a:t> </a:t>
            </a:r>
            <a:r>
              <a:rPr lang="pl-PL" sz="2800" i="1" spc="110" dirty="0">
                <a:solidFill>
                  <a:srgbClr val="800000"/>
                </a:solidFill>
              </a:rPr>
              <a:t>stanów i nastrojów.</a:t>
            </a:r>
          </a:p>
        </p:txBody>
      </p:sp>
    </p:spTree>
    <p:extLst>
      <p:ext uri="{BB962C8B-B14F-4D97-AF65-F5344CB8AC3E}">
        <p14:creationId xmlns:p14="http://schemas.microsoft.com/office/powerpoint/2010/main" val="173236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899592" y="1182221"/>
            <a:ext cx="728349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i="1" spc="110" dirty="0" smtClean="0">
                <a:solidFill>
                  <a:srgbClr val="800000"/>
                </a:solidFill>
              </a:rPr>
              <a:t>Symptomy </a:t>
            </a:r>
            <a:r>
              <a:rPr lang="pl-PL" sz="2800" b="1" i="1" spc="110" dirty="0">
                <a:solidFill>
                  <a:srgbClr val="800000"/>
                </a:solidFill>
              </a:rPr>
              <a:t>depresji klinicznej </a:t>
            </a:r>
            <a:r>
              <a:rPr lang="pl-PL" sz="2800" i="1" spc="110" dirty="0">
                <a:solidFill>
                  <a:srgbClr val="800000"/>
                </a:solidFill>
              </a:rPr>
              <a:t>są widoczne na czterech poziomach</a:t>
            </a:r>
            <a:r>
              <a:rPr lang="pl-PL" sz="2800" i="1" spc="110" dirty="0" smtClean="0">
                <a:solidFill>
                  <a:srgbClr val="800000"/>
                </a:solidFill>
              </a:rPr>
              <a:t>:</a:t>
            </a:r>
          </a:p>
          <a:p>
            <a:pPr algn="just"/>
            <a:endParaRPr lang="pl-PL" sz="2800" i="1" spc="110" dirty="0">
              <a:solidFill>
                <a:srgbClr val="80000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nastrój </a:t>
            </a:r>
            <a:r>
              <a:rPr lang="pl-PL" sz="2800" i="1" spc="110" dirty="0">
                <a:solidFill>
                  <a:srgbClr val="800000"/>
                </a:solidFill>
              </a:rPr>
              <a:t>(afekt</a:t>
            </a:r>
            <a:r>
              <a:rPr lang="pl-PL" sz="2800" i="1" spc="110" dirty="0" smtClean="0">
                <a:solidFill>
                  <a:srgbClr val="800000"/>
                </a:solidFill>
              </a:rPr>
              <a:t>),</a:t>
            </a:r>
            <a:endParaRPr lang="pl-PL" sz="2800" i="1" spc="110" dirty="0">
              <a:solidFill>
                <a:srgbClr val="80000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funkcjonowanie poznawcze,</a:t>
            </a:r>
            <a:endParaRPr lang="pl-PL" sz="2800" i="1" spc="110" dirty="0">
              <a:solidFill>
                <a:srgbClr val="80000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zachowania </a:t>
            </a:r>
            <a:r>
              <a:rPr lang="pl-PL" sz="2800" i="1" spc="110" dirty="0">
                <a:solidFill>
                  <a:srgbClr val="800000"/>
                </a:solidFill>
              </a:rPr>
              <a:t>(doświadczenia </a:t>
            </a:r>
            <a:r>
              <a:rPr lang="pl-PL" sz="2800" i="1" spc="110" dirty="0" err="1" smtClean="0">
                <a:solidFill>
                  <a:srgbClr val="800000"/>
                </a:solidFill>
              </a:rPr>
              <a:t>behawioral-ne</a:t>
            </a:r>
            <a:r>
              <a:rPr lang="pl-PL" sz="2800" i="1" spc="110" dirty="0" smtClean="0">
                <a:solidFill>
                  <a:srgbClr val="800000"/>
                </a:solidFill>
              </a:rPr>
              <a:t>),</a:t>
            </a:r>
            <a:endParaRPr lang="pl-PL" sz="2800" i="1" spc="110" dirty="0">
              <a:solidFill>
                <a:srgbClr val="80000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stan  </a:t>
            </a:r>
            <a:r>
              <a:rPr lang="pl-PL" sz="2800" i="1" spc="110" dirty="0">
                <a:solidFill>
                  <a:srgbClr val="800000"/>
                </a:solidFill>
              </a:rPr>
              <a:t>fizyczny (doświadczenia somatyczne</a:t>
            </a:r>
            <a:r>
              <a:rPr lang="pl-PL" sz="2800" i="1" spc="110" dirty="0" smtClean="0">
                <a:solidFill>
                  <a:srgbClr val="800000"/>
                </a:solidFill>
              </a:rPr>
              <a:t>).</a:t>
            </a:r>
            <a:endParaRPr lang="pl-PL" sz="2800" i="1" spc="11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20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524848"/>
            <a:ext cx="728349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>
                <a:solidFill>
                  <a:srgbClr val="800000"/>
                </a:solidFill>
              </a:rPr>
              <a:t>Generalnie depresja może różnić </a:t>
            </a:r>
            <a:r>
              <a:rPr lang="pl-PL" sz="2800" i="1" spc="110" dirty="0" smtClean="0">
                <a:solidFill>
                  <a:srgbClr val="800000"/>
                </a:solidFill>
              </a:rPr>
              <a:t>się: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tym</a:t>
            </a:r>
            <a:r>
              <a:rPr lang="pl-PL" sz="2800" i="1" spc="110" dirty="0">
                <a:solidFill>
                  <a:srgbClr val="800000"/>
                </a:solidFill>
              </a:rPr>
              <a:t>, w jaki sposób rozpoczyna się, </a:t>
            </a:r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jak </a:t>
            </a:r>
            <a:r>
              <a:rPr lang="pl-PL" sz="2800" i="1" spc="110" dirty="0">
                <a:solidFill>
                  <a:srgbClr val="800000"/>
                </a:solidFill>
              </a:rPr>
              <a:t>intensywne są jej objawy, </a:t>
            </a:r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jak </a:t>
            </a:r>
            <a:r>
              <a:rPr lang="pl-PL" sz="2800" i="1" spc="110" dirty="0">
                <a:solidFill>
                  <a:srgbClr val="800000"/>
                </a:solidFill>
              </a:rPr>
              <a:t>długo trwa, </a:t>
            </a:r>
            <a:endParaRPr lang="pl-PL" sz="2800" i="1" spc="110" dirty="0" smtClean="0">
              <a:solidFill>
                <a:srgbClr val="80000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jak </a:t>
            </a:r>
            <a:r>
              <a:rPr lang="pl-PL" sz="2800" i="1" spc="110" dirty="0">
                <a:solidFill>
                  <a:srgbClr val="800000"/>
                </a:solidFill>
              </a:rPr>
              <a:t>często u danej osoby powracają epizody depresji.</a:t>
            </a:r>
          </a:p>
        </p:txBody>
      </p:sp>
    </p:spTree>
    <p:extLst>
      <p:ext uri="{BB962C8B-B14F-4D97-AF65-F5344CB8AC3E}">
        <p14:creationId xmlns:p14="http://schemas.microsoft.com/office/powerpoint/2010/main" val="29377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524848"/>
            <a:ext cx="728349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Typy depresji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800" i="1" spc="110" dirty="0">
                <a:solidFill>
                  <a:srgbClr val="800000"/>
                </a:solidFill>
              </a:rPr>
              <a:t>Ze względu na </a:t>
            </a:r>
            <a:r>
              <a:rPr lang="pl-PL" sz="2800" b="1" i="1" spc="110" dirty="0">
                <a:solidFill>
                  <a:srgbClr val="800000"/>
                </a:solidFill>
              </a:rPr>
              <a:t>przyczyny</a:t>
            </a:r>
            <a:r>
              <a:rPr lang="pl-PL" sz="2800" i="1" spc="110" dirty="0">
                <a:solidFill>
                  <a:srgbClr val="800000"/>
                </a:solidFill>
              </a:rPr>
              <a:t> rozróżnia </a:t>
            </a:r>
            <a:r>
              <a:rPr lang="pl-PL" sz="2800" i="1" spc="110" dirty="0" smtClean="0">
                <a:solidFill>
                  <a:srgbClr val="800000"/>
                </a:solidFill>
              </a:rPr>
              <a:t>się: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 </a:t>
            </a:r>
            <a:r>
              <a:rPr lang="pl-PL" sz="2800" i="1" spc="110" dirty="0">
                <a:solidFill>
                  <a:srgbClr val="800000"/>
                </a:solidFill>
              </a:rPr>
              <a:t>depresję </a:t>
            </a:r>
            <a:r>
              <a:rPr lang="pl-PL" sz="2800" i="1" spc="110" dirty="0" smtClean="0">
                <a:solidFill>
                  <a:srgbClr val="800000"/>
                </a:solidFill>
              </a:rPr>
              <a:t>endogenną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depresję reaktywną (egzogenną)</a:t>
            </a:r>
            <a:endParaRPr lang="pl-PL" sz="2800" i="1" spc="11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57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524848"/>
            <a:ext cx="72834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800000"/>
                </a:solidFill>
              </a:rPr>
              <a:t>Typy depresji</a:t>
            </a:r>
          </a:p>
          <a:p>
            <a:pPr algn="just"/>
            <a:endParaRPr lang="pl-PL" sz="2800" i="1" spc="110" dirty="0" smtClean="0">
              <a:solidFill>
                <a:srgbClr val="8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800" i="1" spc="110" dirty="0">
                <a:solidFill>
                  <a:srgbClr val="800000"/>
                </a:solidFill>
              </a:rPr>
              <a:t>Ze względu na </a:t>
            </a:r>
            <a:r>
              <a:rPr lang="pl-PL" sz="2800" b="1" i="1" spc="110" dirty="0">
                <a:solidFill>
                  <a:srgbClr val="800000"/>
                </a:solidFill>
              </a:rPr>
              <a:t>rodzaj objawów </a:t>
            </a:r>
            <a:r>
              <a:rPr lang="pl-PL" sz="2800" i="1" spc="110" dirty="0" smtClean="0">
                <a:solidFill>
                  <a:srgbClr val="800000"/>
                </a:solidFill>
              </a:rPr>
              <a:t>towarzyszą-</a:t>
            </a:r>
            <a:r>
              <a:rPr lang="pl-PL" sz="2800" i="1" spc="110" dirty="0" err="1" smtClean="0">
                <a:solidFill>
                  <a:srgbClr val="800000"/>
                </a:solidFill>
              </a:rPr>
              <a:t>cych</a:t>
            </a:r>
            <a:r>
              <a:rPr lang="pl-PL" sz="2800" i="1" spc="110" dirty="0" smtClean="0">
                <a:solidFill>
                  <a:srgbClr val="800000"/>
                </a:solidFill>
              </a:rPr>
              <a:t> </a:t>
            </a:r>
            <a:r>
              <a:rPr lang="pl-PL" sz="2800" i="1" spc="110" dirty="0">
                <a:solidFill>
                  <a:srgbClr val="800000"/>
                </a:solidFill>
              </a:rPr>
              <a:t>depresji </a:t>
            </a:r>
            <a:r>
              <a:rPr lang="pl-PL" sz="2800" i="1" spc="110" dirty="0" smtClean="0">
                <a:solidFill>
                  <a:srgbClr val="800000"/>
                </a:solidFill>
              </a:rPr>
              <a:t>rozróżniono: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 </a:t>
            </a:r>
            <a:r>
              <a:rPr lang="pl-PL" sz="2800" i="1" spc="110" dirty="0">
                <a:solidFill>
                  <a:srgbClr val="800000"/>
                </a:solidFill>
              </a:rPr>
              <a:t>depresję </a:t>
            </a:r>
            <a:r>
              <a:rPr lang="pl-PL" sz="2800" i="1" spc="110" dirty="0" smtClean="0">
                <a:solidFill>
                  <a:srgbClr val="800000"/>
                </a:solidFill>
              </a:rPr>
              <a:t>jednobiegunową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800000"/>
                </a:solidFill>
              </a:rPr>
              <a:t>depresję dwubiegunową</a:t>
            </a:r>
            <a:endParaRPr lang="pl-PL" sz="2800" i="1" spc="11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74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991</TotalTime>
  <Words>688</Words>
  <Application>Microsoft Office PowerPoint</Application>
  <PresentationFormat>Pokaz na ekranie (4:3)</PresentationFormat>
  <Paragraphs>123</Paragraphs>
  <Slides>20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1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Tomasz Kowalewicz</dc:creator>
  <cp:lastModifiedBy>Tomasz Kowalewicz</cp:lastModifiedBy>
  <cp:revision>51</cp:revision>
  <cp:lastPrinted>2013-09-04T12:34:51Z</cp:lastPrinted>
  <dcterms:created xsi:type="dcterms:W3CDTF">2012-11-15T15:31:52Z</dcterms:created>
  <dcterms:modified xsi:type="dcterms:W3CDTF">2013-09-13T12:36:27Z</dcterms:modified>
</cp:coreProperties>
</file>